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2"/>
  </p:sldMasterIdLst>
  <p:notesMasterIdLst>
    <p:notesMasterId r:id="rId56"/>
  </p:notesMasterIdLst>
  <p:handoutMasterIdLst>
    <p:handoutMasterId r:id="rId57"/>
  </p:handoutMasterIdLst>
  <p:sldIdLst>
    <p:sldId id="256" r:id="rId3"/>
    <p:sldId id="265" r:id="rId4"/>
    <p:sldId id="266" r:id="rId5"/>
    <p:sldId id="323" r:id="rId6"/>
    <p:sldId id="267" r:id="rId7"/>
    <p:sldId id="296" r:id="rId8"/>
    <p:sldId id="298" r:id="rId9"/>
    <p:sldId id="300" r:id="rId10"/>
    <p:sldId id="268" r:id="rId11"/>
    <p:sldId id="270" r:id="rId12"/>
    <p:sldId id="271" r:id="rId13"/>
    <p:sldId id="272" r:id="rId14"/>
    <p:sldId id="274" r:id="rId15"/>
    <p:sldId id="275" r:id="rId16"/>
    <p:sldId id="320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3" r:id="rId46"/>
    <p:sldId id="312" r:id="rId47"/>
    <p:sldId id="321" r:id="rId48"/>
    <p:sldId id="314" r:id="rId49"/>
    <p:sldId id="315" r:id="rId50"/>
    <p:sldId id="322" r:id="rId51"/>
    <p:sldId id="316" r:id="rId52"/>
    <p:sldId id="317" r:id="rId53"/>
    <p:sldId id="318" r:id="rId54"/>
    <p:sldId id="319" r:id="rId5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6163" autoAdjust="0"/>
  </p:normalViewPr>
  <p:slideViewPr>
    <p:cSldViewPr>
      <p:cViewPr varScale="1">
        <p:scale>
          <a:sx n="95" d="100"/>
          <a:sy n="95" d="100"/>
        </p:scale>
        <p:origin x="-128" y="-99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pPr/>
              <a:t>11/11/16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pPr/>
              <a:t>11/11/16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aabp.org/default.asp" TargetMode="Externa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fda.gov/animalveterinary/products/animalfoodfeeds/medicatedfeed/bluebirdlabels/ucm072534.htm" TargetMode="Externa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fda.gov/animalveterinary/products/animalfoodfeeds/medicatedfeed/bluebirdlabels/ucm072534.htm" TargetMode="Externa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4413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Phil A. Lowe, DVM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November 10</a:t>
            </a:r>
            <a:r>
              <a:rPr lang="en-US" sz="2400" smtClean="0">
                <a:solidFill>
                  <a:schemeClr val="bg1"/>
                </a:solidFill>
              </a:rPr>
              <a:t>, 2016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Beef Cattle compliance and examples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VFD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 Association of Bovine Practitioners - Windows Internet Explorer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ird Labels &gt; Cattle - Windows Internet Explorer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ird Labels &gt; Cattle - Windows Internet Explorer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3012" y="609600"/>
            <a:ext cx="7388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/>
              <a:t>Download Compendium of Veterinary Products on your Apple/Android device</a:t>
            </a:r>
          </a:p>
          <a:p>
            <a:pPr lvl="1"/>
            <a:r>
              <a:rPr lang="en-US" altLang="en-US" sz="2400" dirty="0"/>
              <a:t>Quick, easy and mobile access to all product labels</a:t>
            </a:r>
          </a:p>
          <a:p>
            <a:pPr lvl="1"/>
            <a:r>
              <a:rPr lang="en-US" altLang="en-US" sz="2400" dirty="0"/>
              <a:t>Search in the Apple or Google play store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12" y="2743200"/>
            <a:ext cx="281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3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387271"/>
              </p:ext>
            </p:extLst>
          </p:nvPr>
        </p:nvGraphicFramePr>
        <p:xfrm>
          <a:off x="1903412" y="0"/>
          <a:ext cx="6172199" cy="677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5548320" imgH="7165080" progId="AcroExch.Document.DC">
                  <p:embed/>
                </p:oleObj>
              </mc:Choice>
              <mc:Fallback>
                <p:oleObj name="Acrobat Document" r:id="rId3" imgW="5548320" imgH="7165080" progId="AcroExch.Document.DC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412" y="0"/>
                        <a:ext cx="6172199" cy="677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1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12" y="274638"/>
            <a:ext cx="7543800" cy="6430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Effective January 1, </a:t>
            </a:r>
            <a:r>
              <a:rPr lang="en-US" dirty="0" smtClean="0"/>
              <a:t>2017</a:t>
            </a:r>
          </a:p>
          <a:p>
            <a:r>
              <a:rPr lang="en-US" dirty="0" smtClean="0"/>
              <a:t>Must be written in context of a VALID VCRP</a:t>
            </a:r>
            <a:endParaRPr lang="en-US" dirty="0"/>
          </a:p>
          <a:p>
            <a:r>
              <a:rPr lang="en-US" dirty="0"/>
              <a:t>All Medically important feed grade antibiotics</a:t>
            </a:r>
          </a:p>
          <a:p>
            <a:pPr lvl="1"/>
            <a:r>
              <a:rPr lang="en-US" dirty="0" err="1" smtClean="0"/>
              <a:t>Tetracyclines</a:t>
            </a:r>
            <a:endParaRPr lang="en-US" dirty="0"/>
          </a:p>
          <a:p>
            <a:pPr lvl="1"/>
            <a:r>
              <a:rPr lang="en-US" dirty="0"/>
              <a:t>Sulfas</a:t>
            </a:r>
          </a:p>
          <a:p>
            <a:pPr lvl="1"/>
            <a:r>
              <a:rPr lang="en-US" dirty="0" smtClean="0"/>
              <a:t>Tylosin</a:t>
            </a:r>
            <a:endParaRPr lang="en-US" dirty="0"/>
          </a:p>
          <a:p>
            <a:r>
              <a:rPr lang="en-US" dirty="0"/>
              <a:t>No Extra label use allowed</a:t>
            </a:r>
          </a:p>
          <a:p>
            <a:r>
              <a:rPr lang="en-US" dirty="0"/>
              <a:t>No unapproved combinations including generics</a:t>
            </a:r>
          </a:p>
          <a:p>
            <a:r>
              <a:rPr lang="en-US" dirty="0"/>
              <a:t>Must keep VFD’s for 2 </a:t>
            </a:r>
            <a:r>
              <a:rPr lang="en-US" dirty="0" smtClean="0"/>
              <a:t>years in manner submitted</a:t>
            </a:r>
            <a:endParaRPr lang="en-US" dirty="0"/>
          </a:p>
          <a:p>
            <a:r>
              <a:rPr lang="en-US" dirty="0"/>
              <a:t>VFD Expiration Maximum of 6 months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VFD Basics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394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soluble antibiotics become Rx</a:t>
            </a:r>
          </a:p>
          <a:p>
            <a:r>
              <a:rPr lang="en-US" dirty="0"/>
              <a:t>Feed Mill must </a:t>
            </a:r>
            <a:r>
              <a:rPr lang="en-US" dirty="0" smtClean="0"/>
              <a:t>make a one time notification to FDA of intent to be distributors of VFD feeds</a:t>
            </a:r>
          </a:p>
          <a:p>
            <a:pPr lvl="1"/>
            <a:r>
              <a:rPr lang="en-US" dirty="0" smtClean="0"/>
              <a:t>This includes producers who produce own Type B or C feed on farm from a Type A product</a:t>
            </a:r>
          </a:p>
          <a:p>
            <a:r>
              <a:rPr lang="en-US" dirty="0" smtClean="0"/>
              <a:t>Feed Mills must be licensed by FDA to sell Category II  medicated feeds</a:t>
            </a:r>
            <a:endParaRPr lang="en-US" dirty="0"/>
          </a:p>
          <a:p>
            <a:r>
              <a:rPr lang="en-US" dirty="0"/>
              <a:t>Fly Control products not affected</a:t>
            </a:r>
          </a:p>
          <a:p>
            <a:r>
              <a:rPr lang="en-US" dirty="0"/>
              <a:t>Milk / Replacer considered feed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BP ANNUAL CONFERENCE VFD FORUM CHARLOTTE, NORTH CAROLINA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71"/>
            <a:ext cx="12188825" cy="65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client has weaned 50-550# Angus calves</a:t>
            </a:r>
          </a:p>
          <a:p>
            <a:r>
              <a:rPr lang="en-US" dirty="0" smtClean="0"/>
              <a:t>You are called out to necropsy a dead calf</a:t>
            </a:r>
          </a:p>
          <a:p>
            <a:r>
              <a:rPr lang="en-US" dirty="0" smtClean="0"/>
              <a:t>You diagnose bacterial pneumonia based on necropsy</a:t>
            </a:r>
          </a:p>
          <a:p>
            <a:r>
              <a:rPr lang="en-US" dirty="0" smtClean="0"/>
              <a:t>Several other calves appear sick and client request a VFD to feed chlortetracycline to remaining calves</a:t>
            </a:r>
          </a:p>
          <a:p>
            <a:r>
              <a:rPr lang="en-US" dirty="0" smtClean="0"/>
              <a:t>They want to purchase a Type B premix containing CTC and feed to remaining calves at a rate of 5#/head/day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Aureomycin 100 Granular</a:t>
            </a:r>
          </a:p>
          <a:p>
            <a:endParaRPr lang="en-US" dirty="0" smtClean="0"/>
          </a:p>
          <a:p>
            <a:r>
              <a:rPr lang="en-US" dirty="0" smtClean="0"/>
              <a:t>Label indication for treatment of bacterial pneumonia at 10 mg / lb. BW continuously for 5 days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and Label Indications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Dose= 10 mg/lb. * 550 lb. BW= 5,500 mg per calf per day</a:t>
            </a:r>
          </a:p>
          <a:p>
            <a:r>
              <a:rPr lang="en-US" dirty="0" smtClean="0"/>
              <a:t>5,500 mg CTC = 5.5 gr CTC per calf per day</a:t>
            </a:r>
          </a:p>
          <a:p>
            <a:r>
              <a:rPr lang="en-US" dirty="0" smtClean="0"/>
              <a:t>Consuming 5# medicated feed per day</a:t>
            </a:r>
          </a:p>
          <a:p>
            <a:r>
              <a:rPr lang="en-US" dirty="0" smtClean="0"/>
              <a:t>5.5 gr / 5# per day = 1.1 gr / pound of feed</a:t>
            </a:r>
          </a:p>
          <a:p>
            <a:r>
              <a:rPr lang="en-US" dirty="0" smtClean="0"/>
              <a:t>1.1 gr / lb. * 2000lb/ton = 2,200 gr / ton of CTC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#1 Math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012" y="1329266"/>
            <a:ext cx="5334000" cy="55287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VFD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neighbor of the client in example #1 has the same scenario however they have their calves split into 2 pens of 25 each and is only have problems in one pen</a:t>
            </a:r>
          </a:p>
          <a:p>
            <a:r>
              <a:rPr lang="en-US" dirty="0" smtClean="0"/>
              <a:t>They would like to feed CTC to only the pen with sick calves but would like to repeat treatment in 2 weeks</a:t>
            </a:r>
          </a:p>
          <a:p>
            <a:r>
              <a:rPr lang="en-US" dirty="0" smtClean="0"/>
              <a:t>They want a VFD written for the total 50 calves but they want to feed all to one pen and repeat in 2 weeks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feed efficiency/increased rate of gain </a:t>
            </a:r>
            <a:r>
              <a:rPr lang="en-US" dirty="0" smtClean="0"/>
              <a:t>labels for medically important antibiotics</a:t>
            </a:r>
          </a:p>
          <a:p>
            <a:pPr lvl="1"/>
            <a:r>
              <a:rPr lang="en-US" dirty="0" smtClean="0"/>
              <a:t>Does not apply to </a:t>
            </a:r>
            <a:r>
              <a:rPr lang="en-US" dirty="0" err="1" smtClean="0"/>
              <a:t>ionophores</a:t>
            </a:r>
            <a:endParaRPr lang="en-US" dirty="0" smtClean="0"/>
          </a:p>
          <a:p>
            <a:r>
              <a:rPr lang="en-US" dirty="0" smtClean="0"/>
              <a:t>Only applies to feed grade antibiotics</a:t>
            </a:r>
          </a:p>
          <a:p>
            <a:pPr lvl="1"/>
            <a:r>
              <a:rPr lang="en-US" dirty="0" smtClean="0"/>
              <a:t>Does not apply to injectable antibiotics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separate VFD must be issued for each duration of therapy</a:t>
            </a:r>
          </a:p>
          <a:p>
            <a:r>
              <a:rPr lang="en-US" dirty="0" smtClean="0"/>
              <a:t>Avoid the use of the word “refill”, as there are currently no products labeled for refills</a:t>
            </a:r>
          </a:p>
          <a:p>
            <a:r>
              <a:rPr lang="en-US" dirty="0" smtClean="0"/>
              <a:t>When the VFD expires a new VFD must be issued for a second round of therapy under a VCPR</a:t>
            </a:r>
          </a:p>
          <a:p>
            <a:r>
              <a:rPr lang="en-US" dirty="0" smtClean="0"/>
              <a:t>Put the correct estimate of the number of calves to be fed and the duration of therapy</a:t>
            </a:r>
          </a:p>
          <a:p>
            <a:r>
              <a:rPr lang="en-US" dirty="0" smtClean="0"/>
              <a:t>The VFD for this example would look like the one in example #1 except for 25 calves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client with 50 cows on pasture calls and has treated 5 cows in the last week for foot rot with injectable oxytetracycline and all responded to therapy. </a:t>
            </a:r>
          </a:p>
          <a:p>
            <a:r>
              <a:rPr lang="en-US" dirty="0" smtClean="0"/>
              <a:t>He now has 2 more cases and has talked to his nutritionist who has advised him to feed CTC in his salt/mineral mix at a rate of 350mg/hd./day to reduce new cases. </a:t>
            </a:r>
          </a:p>
          <a:p>
            <a:r>
              <a:rPr lang="en-US" dirty="0" smtClean="0"/>
              <a:t>He calls for a VFD so he can feed the CTC for the next 30 days till the weather dries up.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i="1" u="sng" dirty="0" smtClean="0"/>
              <a:t>NO</a:t>
            </a:r>
            <a:r>
              <a:rPr lang="en-US" sz="4000" dirty="0" smtClean="0"/>
              <a:t> VFD CAN BE WRITTEN AS THERE ARE </a:t>
            </a:r>
            <a:r>
              <a:rPr lang="en-US" sz="4000" b="1" i="1" u="sng" dirty="0" smtClean="0"/>
              <a:t>NO</a:t>
            </a:r>
            <a:r>
              <a:rPr lang="en-US" sz="4000" dirty="0" smtClean="0"/>
              <a:t> PRODUCTS APPROVED FOR TREATMENT OR PREVENTION OF FOOT ROT AND THERE IS </a:t>
            </a:r>
            <a:r>
              <a:rPr lang="en-US" sz="4000" b="1" i="1" u="sng" dirty="0" smtClean="0"/>
              <a:t>NO</a:t>
            </a:r>
            <a:r>
              <a:rPr lang="en-US" sz="4000" dirty="0" smtClean="0"/>
              <a:t> EXTRA LABEL USE OF FEED GRADE ANTIBIOTICS ALLOWED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8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client with 50 cows has lost 2 cows in the last week</a:t>
            </a:r>
          </a:p>
          <a:p>
            <a:r>
              <a:rPr lang="en-US" dirty="0" smtClean="0"/>
              <a:t>You perform a necropsy on a dead cow and diagnose Anaplasmosis</a:t>
            </a:r>
          </a:p>
          <a:p>
            <a:r>
              <a:rPr lang="en-US" dirty="0" smtClean="0"/>
              <a:t>The client asks about feeding CTC in his mineral mix to reduce any new cases</a:t>
            </a:r>
          </a:p>
          <a:p>
            <a:r>
              <a:rPr lang="en-US" dirty="0" smtClean="0"/>
              <a:t>Cows consume 4 </a:t>
            </a:r>
            <a:r>
              <a:rPr lang="en-US" dirty="0" err="1" smtClean="0"/>
              <a:t>oz</a:t>
            </a:r>
            <a:r>
              <a:rPr lang="en-US" dirty="0" smtClean="0"/>
              <a:t> of mineral mix per head per day</a:t>
            </a:r>
          </a:p>
          <a:p>
            <a:r>
              <a:rPr lang="en-US" dirty="0" smtClean="0"/>
              <a:t>Cows average 1200 # BW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Aureomycin 90 Grannular</a:t>
            </a:r>
          </a:p>
          <a:p>
            <a:r>
              <a:rPr lang="en-US" dirty="0" smtClean="0"/>
              <a:t>Species: Beef Cattle</a:t>
            </a:r>
          </a:p>
          <a:p>
            <a:r>
              <a:rPr lang="en-US" dirty="0" smtClean="0"/>
              <a:t>Indications: Anaplasmosis control/prevention</a:t>
            </a:r>
          </a:p>
          <a:p>
            <a:r>
              <a:rPr lang="en-US" dirty="0" smtClean="0"/>
              <a:t>Dose: Cattle &gt; 700 </a:t>
            </a:r>
            <a:r>
              <a:rPr lang="en-US" dirty="0" err="1" smtClean="0"/>
              <a:t>lb</a:t>
            </a:r>
            <a:r>
              <a:rPr lang="en-US" dirty="0" smtClean="0"/>
              <a:t>- 0.5mg/lb. BW daily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 4 Products and Indications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0.5mg/ </a:t>
            </a:r>
            <a:r>
              <a:rPr lang="en-US" dirty="0" err="1" smtClean="0"/>
              <a:t>lb</a:t>
            </a:r>
            <a:r>
              <a:rPr lang="en-US" dirty="0" smtClean="0"/>
              <a:t> * 1200 </a:t>
            </a:r>
            <a:r>
              <a:rPr lang="en-US" dirty="0" err="1" smtClean="0"/>
              <a:t>lbs</a:t>
            </a:r>
            <a:r>
              <a:rPr lang="en-US" dirty="0" smtClean="0"/>
              <a:t> = 600 mg</a:t>
            </a:r>
          </a:p>
          <a:p>
            <a:r>
              <a:rPr lang="en-US" dirty="0" smtClean="0"/>
              <a:t>Consume 4 </a:t>
            </a:r>
            <a:r>
              <a:rPr lang="en-US" dirty="0" err="1" smtClean="0"/>
              <a:t>oz</a:t>
            </a:r>
            <a:r>
              <a:rPr lang="en-US" dirty="0" smtClean="0"/>
              <a:t> mineral mix per head per day</a:t>
            </a:r>
          </a:p>
          <a:p>
            <a:r>
              <a:rPr lang="en-US" dirty="0" smtClean="0"/>
              <a:t> Need concentration of 150mg/</a:t>
            </a:r>
            <a:r>
              <a:rPr lang="en-US" dirty="0" err="1" smtClean="0"/>
              <a:t>oz</a:t>
            </a:r>
            <a:endParaRPr lang="en-US" dirty="0" smtClean="0"/>
          </a:p>
          <a:p>
            <a:r>
              <a:rPr lang="en-US" dirty="0" smtClean="0"/>
              <a:t>150mg * 16 </a:t>
            </a:r>
            <a:r>
              <a:rPr lang="en-US" dirty="0" err="1" smtClean="0"/>
              <a:t>oz</a:t>
            </a:r>
            <a:r>
              <a:rPr lang="en-US" dirty="0" smtClean="0"/>
              <a:t>/</a:t>
            </a:r>
            <a:r>
              <a:rPr lang="en-US" dirty="0" err="1" smtClean="0"/>
              <a:t>lb</a:t>
            </a:r>
            <a:r>
              <a:rPr lang="en-US" dirty="0" smtClean="0"/>
              <a:t>= 2400 mg/</a:t>
            </a:r>
            <a:r>
              <a:rPr lang="en-US" dirty="0" err="1" smtClean="0"/>
              <a:t>lb</a:t>
            </a:r>
            <a:endParaRPr lang="en-US" dirty="0" smtClean="0"/>
          </a:p>
          <a:p>
            <a:r>
              <a:rPr lang="en-US" dirty="0" smtClean="0"/>
              <a:t>2400 mg/</a:t>
            </a:r>
            <a:r>
              <a:rPr lang="en-US" dirty="0" err="1" smtClean="0"/>
              <a:t>lb</a:t>
            </a:r>
            <a:r>
              <a:rPr lang="en-US" dirty="0" smtClean="0"/>
              <a:t> = 2.4 gr./</a:t>
            </a:r>
            <a:r>
              <a:rPr lang="en-US" dirty="0" err="1" smtClean="0"/>
              <a:t>lb</a:t>
            </a:r>
            <a:endParaRPr lang="en-US" dirty="0" smtClean="0"/>
          </a:p>
          <a:p>
            <a:r>
              <a:rPr lang="en-US" dirty="0" smtClean="0"/>
              <a:t>2.4 gr/ </a:t>
            </a:r>
            <a:r>
              <a:rPr lang="en-US" dirty="0" err="1" smtClean="0"/>
              <a:t>lb</a:t>
            </a:r>
            <a:r>
              <a:rPr lang="en-US" dirty="0" smtClean="0"/>
              <a:t> * 2000 </a:t>
            </a:r>
            <a:r>
              <a:rPr lang="en-US" dirty="0" err="1" smtClean="0"/>
              <a:t>lb</a:t>
            </a:r>
            <a:r>
              <a:rPr lang="en-US" dirty="0" smtClean="0"/>
              <a:t>/ton = 4800 gr/ ton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Example #4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412" y="98778"/>
            <a:ext cx="6781800" cy="6781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feedlot client wants to feed monensin for feed efficiency and tylosin for liver abscess prevention</a:t>
            </a:r>
          </a:p>
          <a:p>
            <a:r>
              <a:rPr lang="en-US" dirty="0" smtClean="0"/>
              <a:t>They will have 200 head on feed for a 180 day finishing period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Tylan 100 </a:t>
            </a:r>
          </a:p>
          <a:p>
            <a:pPr lvl="1"/>
            <a:r>
              <a:rPr lang="en-US" dirty="0" smtClean="0"/>
              <a:t>Use: reduction of liver abscess incidence</a:t>
            </a:r>
          </a:p>
          <a:p>
            <a:pPr lvl="1"/>
            <a:r>
              <a:rPr lang="en-US" dirty="0" smtClean="0"/>
              <a:t>Dose: 8-10 gr/ton of feed</a:t>
            </a:r>
          </a:p>
          <a:p>
            <a:r>
              <a:rPr lang="en-US" dirty="0" smtClean="0"/>
              <a:t>Rumensin 90</a:t>
            </a:r>
          </a:p>
          <a:p>
            <a:pPr lvl="1"/>
            <a:r>
              <a:rPr lang="en-US" dirty="0" smtClean="0"/>
              <a:t>Use: feed efficiency improvement in beef cattle fed in confinement for slaughter</a:t>
            </a:r>
          </a:p>
          <a:p>
            <a:pPr lvl="1"/>
            <a:r>
              <a:rPr lang="en-US" dirty="0" smtClean="0"/>
              <a:t>Dose: 5-40gr/ton of complete feed continuously fed during finishing period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 5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12" y="274638"/>
            <a:ext cx="7772400" cy="65833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I – Does not require a withholding at minimum feeding rate</a:t>
            </a:r>
          </a:p>
          <a:p>
            <a:r>
              <a:rPr lang="en-US" dirty="0"/>
              <a:t>Type II – Use requires a pre slaughter withholding</a:t>
            </a:r>
          </a:p>
          <a:p>
            <a:r>
              <a:rPr lang="en-US" dirty="0"/>
              <a:t>Class A – Raw product used to manufacture B &amp; C feeds</a:t>
            </a:r>
          </a:p>
          <a:p>
            <a:pPr lvl="5"/>
            <a:r>
              <a:rPr lang="en-US" dirty="0"/>
              <a:t>Does not require VFD to purchase </a:t>
            </a:r>
          </a:p>
          <a:p>
            <a:pPr lvl="5"/>
            <a:r>
              <a:rPr lang="en-US" dirty="0" smtClean="0"/>
              <a:t>MUST HAVE VFD TO FEED</a:t>
            </a:r>
            <a:endParaRPr lang="en-US" dirty="0"/>
          </a:p>
          <a:p>
            <a:r>
              <a:rPr lang="en-US" dirty="0"/>
              <a:t>Class B – Pre-mix or mineral combinations</a:t>
            </a:r>
          </a:p>
          <a:p>
            <a:r>
              <a:rPr lang="en-US" dirty="0"/>
              <a:t>Class C – Final mixed ration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Feed Grade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26528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local hoof trimmer asks for a prescription for Oxytetracyclaine soluble powder for use in the topical treatment of hairy warts under a foot wrap</a:t>
            </a:r>
          </a:p>
          <a:p>
            <a:r>
              <a:rPr lang="en-US" dirty="0" smtClean="0"/>
              <a:t>Some of his customers are your clients and some are not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9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soluble products are now prescription only</a:t>
            </a:r>
          </a:p>
          <a:p>
            <a:r>
              <a:rPr lang="en-US" dirty="0" smtClean="0"/>
              <a:t>Under AMDUCA you are allowed ELDU</a:t>
            </a:r>
          </a:p>
          <a:p>
            <a:r>
              <a:rPr lang="en-US" dirty="0" smtClean="0"/>
              <a:t>Must be scripted under a VCPR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 hoof trimmer that you can not script product to him as you can only script to farms you have a VCPR with.</a:t>
            </a:r>
          </a:p>
          <a:p>
            <a:r>
              <a:rPr lang="en-US" dirty="0" smtClean="0"/>
              <a:t>Script OTC powder directly to the clients that you have a VCPR with</a:t>
            </a:r>
          </a:p>
          <a:p>
            <a:r>
              <a:rPr lang="en-US" dirty="0" smtClean="0"/>
              <a:t>Include written protocols for OTC soluble powder topical use for digital dermatitis treatment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 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212" y="1524000"/>
            <a:ext cx="7467599" cy="5181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to be included in a VFD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Veterinarian’s name, address, and telephone number</a:t>
            </a:r>
          </a:p>
          <a:p>
            <a:r>
              <a:rPr lang="en-US" dirty="0" smtClean="0"/>
              <a:t>Client’s name, address, and phone number</a:t>
            </a:r>
          </a:p>
          <a:p>
            <a:r>
              <a:rPr lang="en-US" dirty="0" smtClean="0"/>
              <a:t>Premises at which the animals in the VFD are located</a:t>
            </a:r>
          </a:p>
          <a:p>
            <a:r>
              <a:rPr lang="en-US" dirty="0" smtClean="0"/>
              <a:t>Date of issuance</a:t>
            </a:r>
          </a:p>
          <a:p>
            <a:r>
              <a:rPr lang="en-US" dirty="0" smtClean="0"/>
              <a:t>Expiration date of VFD</a:t>
            </a:r>
          </a:p>
          <a:p>
            <a:r>
              <a:rPr lang="en-US" dirty="0" smtClean="0"/>
              <a:t>Name of the VFD drug(s)</a:t>
            </a:r>
          </a:p>
          <a:p>
            <a:r>
              <a:rPr lang="en-US" dirty="0" smtClean="0"/>
              <a:t>Species and production class of animals to be fed VFD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Approximate number of animals to be fed the VFD feed by the expiration date</a:t>
            </a:r>
          </a:p>
          <a:p>
            <a:r>
              <a:rPr lang="en-US" dirty="0" smtClean="0"/>
              <a:t>Indications for which the VFD is issued</a:t>
            </a:r>
          </a:p>
          <a:p>
            <a:r>
              <a:rPr lang="en-US" dirty="0" smtClean="0"/>
              <a:t>Level of VFD drug in the feed </a:t>
            </a:r>
            <a:r>
              <a:rPr lang="en-US" u="sng" dirty="0" smtClean="0"/>
              <a:t>in grams per ton </a:t>
            </a:r>
            <a:r>
              <a:rPr lang="en-US" dirty="0" smtClean="0"/>
              <a:t>and duration of use </a:t>
            </a:r>
          </a:p>
          <a:p>
            <a:r>
              <a:rPr lang="en-US" dirty="0" smtClean="0"/>
              <a:t>Withdrawal time, special instructions and cautionary statements necessary for use of the drug</a:t>
            </a:r>
          </a:p>
          <a:p>
            <a:r>
              <a:rPr lang="en-US" dirty="0" smtClean="0"/>
              <a:t>Numbers of reorders(refills) authorized, if permitted by the drug approval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Statement: “Use of feed containing this veterinary feed directive (VFD) drug in a manner other than as directed on the labeling (extralabel use), is not permitted.”</a:t>
            </a:r>
          </a:p>
          <a:p>
            <a:r>
              <a:rPr lang="en-US" dirty="0" smtClean="0"/>
              <a:t>An affirmation of intent for combination VFD drugs</a:t>
            </a:r>
          </a:p>
          <a:p>
            <a:r>
              <a:rPr lang="en-US" dirty="0" smtClean="0"/>
              <a:t>Veterinarian’s 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Aueromycin/</a:t>
            </a:r>
            <a:r>
              <a:rPr lang="en-US" dirty="0" err="1"/>
              <a:t>Bovatec</a:t>
            </a:r>
            <a:endParaRPr lang="en-US" dirty="0"/>
          </a:p>
          <a:p>
            <a:r>
              <a:rPr lang="en-US" dirty="0"/>
              <a:t>Decox/</a:t>
            </a:r>
            <a:r>
              <a:rPr lang="en-US" dirty="0" err="1"/>
              <a:t>Rumensin</a:t>
            </a:r>
            <a:r>
              <a:rPr lang="en-US" dirty="0"/>
              <a:t>/</a:t>
            </a:r>
            <a:r>
              <a:rPr lang="en-US" dirty="0" err="1"/>
              <a:t>Tylan</a:t>
            </a:r>
            <a:endParaRPr lang="en-US" dirty="0"/>
          </a:p>
          <a:p>
            <a:r>
              <a:rPr lang="en-US" dirty="0"/>
              <a:t>MGA/</a:t>
            </a:r>
            <a:r>
              <a:rPr lang="en-US" dirty="0" err="1"/>
              <a:t>Bovatec</a:t>
            </a:r>
            <a:r>
              <a:rPr lang="en-US" dirty="0"/>
              <a:t>/</a:t>
            </a:r>
            <a:r>
              <a:rPr lang="en-US" dirty="0" err="1"/>
              <a:t>Tylan</a:t>
            </a:r>
            <a:endParaRPr lang="en-US" dirty="0"/>
          </a:p>
          <a:p>
            <a:r>
              <a:rPr lang="en-US" dirty="0" err="1"/>
              <a:t>Rumensin</a:t>
            </a:r>
            <a:r>
              <a:rPr lang="en-US" dirty="0"/>
              <a:t>/</a:t>
            </a:r>
            <a:r>
              <a:rPr lang="en-US" dirty="0" err="1"/>
              <a:t>Tylan</a:t>
            </a:r>
            <a:endParaRPr lang="en-US" dirty="0"/>
          </a:p>
          <a:p>
            <a:r>
              <a:rPr lang="en-US" dirty="0"/>
              <a:t>MGA/</a:t>
            </a:r>
            <a:r>
              <a:rPr lang="en-US" dirty="0" err="1"/>
              <a:t>Rumensin</a:t>
            </a:r>
            <a:r>
              <a:rPr lang="en-US" dirty="0"/>
              <a:t>/</a:t>
            </a:r>
            <a:r>
              <a:rPr lang="en-US" dirty="0" err="1"/>
              <a:t>Tylan</a:t>
            </a:r>
            <a:endParaRPr lang="en-US" dirty="0"/>
          </a:p>
          <a:p>
            <a:r>
              <a:rPr lang="en-US" dirty="0" err="1"/>
              <a:t>Rumensin</a:t>
            </a:r>
            <a:r>
              <a:rPr lang="en-US" dirty="0"/>
              <a:t>/</a:t>
            </a:r>
            <a:r>
              <a:rPr lang="en-US" dirty="0" err="1"/>
              <a:t>Pulmotil</a:t>
            </a:r>
            <a:endParaRPr lang="en-US" dirty="0"/>
          </a:p>
          <a:p>
            <a:r>
              <a:rPr lang="en-US" dirty="0"/>
              <a:t>Decox/</a:t>
            </a:r>
            <a:r>
              <a:rPr lang="en-US" dirty="0" err="1"/>
              <a:t>Rumensin</a:t>
            </a:r>
            <a:endParaRPr lang="en-US" dirty="0"/>
          </a:p>
          <a:p>
            <a:r>
              <a:rPr lang="en-US" dirty="0"/>
              <a:t>MGA/</a:t>
            </a:r>
            <a:r>
              <a:rPr lang="en-US" dirty="0" err="1"/>
              <a:t>Rumensin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Approved Combinations</a:t>
            </a:r>
          </a:p>
        </p:txBody>
      </p:sp>
    </p:spTree>
    <p:extLst>
      <p:ext uri="{BB962C8B-B14F-4D97-AF65-F5344CB8AC3E}">
        <p14:creationId xmlns:p14="http://schemas.microsoft.com/office/powerpoint/2010/main" val="32237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98950B5-7B6B-4C28-8458-CAB8EA4CB2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1275</Words>
  <Application>Microsoft Macintosh PowerPoint</Application>
  <PresentationFormat>Custom</PresentationFormat>
  <Paragraphs>135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Student presentation</vt:lpstr>
      <vt:lpstr>Acrobat Document</vt:lpstr>
      <vt:lpstr>VFD Update</vt:lpstr>
      <vt:lpstr>VFD Basics</vt:lpstr>
      <vt:lpstr>PowerPoint Presentation</vt:lpstr>
      <vt:lpstr>PowerPoint Presentation</vt:lpstr>
      <vt:lpstr>Feed Grade Classifications</vt:lpstr>
      <vt:lpstr>What has to be included in a VFD ?</vt:lpstr>
      <vt:lpstr>PowerPoint Presentation</vt:lpstr>
      <vt:lpstr>PowerPoint Presentation</vt:lpstr>
      <vt:lpstr>Approved Combinations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Example #1</vt:lpstr>
      <vt:lpstr>Product and Label Indications</vt:lpstr>
      <vt:lpstr>Example #1 Math</vt:lpstr>
      <vt:lpstr>Sample VFD</vt:lpstr>
      <vt:lpstr>Case Example #2</vt:lpstr>
      <vt:lpstr>Example #2</vt:lpstr>
      <vt:lpstr>Example #3</vt:lpstr>
      <vt:lpstr>Example #3</vt:lpstr>
      <vt:lpstr>Example #4</vt:lpstr>
      <vt:lpstr>Example # 4 Products and Indications  </vt:lpstr>
      <vt:lpstr>Math Example #4</vt:lpstr>
      <vt:lpstr>PowerPoint Presentation</vt:lpstr>
      <vt:lpstr>Example # 5</vt:lpstr>
      <vt:lpstr>Example # 5 Products</vt:lpstr>
      <vt:lpstr>PowerPoint Presentation</vt:lpstr>
      <vt:lpstr>Example # 6</vt:lpstr>
      <vt:lpstr>Example # 6</vt:lpstr>
      <vt:lpstr>Example # 6 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2016-10-28T18:02:10Z</dcterms:created>
  <dcterms:modified xsi:type="dcterms:W3CDTF">2016-11-11T14:20:40Z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TC034605859991</vt:lpwstr>
  </property>
</Properties>
</file>