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5" r:id="rId3"/>
  </p:sldMasterIdLst>
  <p:notesMasterIdLst>
    <p:notesMasterId r:id="rId36"/>
  </p:notesMasterIdLst>
  <p:sldIdLst>
    <p:sldId id="257" r:id="rId4"/>
    <p:sldId id="275" r:id="rId5"/>
    <p:sldId id="258" r:id="rId6"/>
    <p:sldId id="262" r:id="rId7"/>
    <p:sldId id="261" r:id="rId8"/>
    <p:sldId id="270" r:id="rId9"/>
    <p:sldId id="263" r:id="rId10"/>
    <p:sldId id="260" r:id="rId11"/>
    <p:sldId id="271" r:id="rId12"/>
    <p:sldId id="278" r:id="rId13"/>
    <p:sldId id="259" r:id="rId14"/>
    <p:sldId id="276" r:id="rId15"/>
    <p:sldId id="277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4" r:id="rId30"/>
    <p:sldId id="295" r:id="rId31"/>
    <p:sldId id="296" r:id="rId32"/>
    <p:sldId id="273" r:id="rId33"/>
    <p:sldId id="274" r:id="rId34"/>
    <p:sldId id="293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-24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84D8E8-633C-46A3-BC40-648634E15992}" type="datetimeFigureOut">
              <a:rPr lang="en-US" smtClean="0"/>
              <a:pPr/>
              <a:t>11/11/16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9B4387-2403-4975-BA43-252BC9BC43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90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0538F-5BE8-4121-8BB1-492981BB697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8313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0538F-5BE8-4121-8BB1-492981BB697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8170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90538F-5BE8-4121-8BB1-492981BB697C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871045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90538F-5BE8-4121-8BB1-492981BB697C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633766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0538F-5BE8-4121-8BB1-492981BB697C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3703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0538F-5BE8-4121-8BB1-492981BB697C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874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0538F-5BE8-4121-8BB1-492981BB697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576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0538F-5BE8-4121-8BB1-492981BB697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820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0538F-5BE8-4121-8BB1-492981BB697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134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0538F-5BE8-4121-8BB1-492981BB697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7167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0538F-5BE8-4121-8BB1-492981BB697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8447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0538F-5BE8-4121-8BB1-492981BB697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2212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0538F-5BE8-4121-8BB1-492981BB697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1832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0538F-5BE8-4121-8BB1-492981BB697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761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e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e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e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e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e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e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e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e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e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e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e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74C05-B581-4926-ABEF-1AA00C881305}" type="datetimeFigureOut">
              <a:rPr lang="en-US" smtClean="0"/>
              <a:pPr/>
              <a:t>11/11/16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72DF1-8E8B-4801-99EC-0EB8961819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74C05-B581-4926-ABEF-1AA00C881305}" type="datetimeFigureOut">
              <a:rPr lang="en-US" smtClean="0"/>
              <a:pPr/>
              <a:t>11/11/16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72DF1-8E8B-4801-99EC-0EB8961819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74C05-B581-4926-ABEF-1AA00C881305}" type="datetimeFigureOut">
              <a:rPr lang="en-US" smtClean="0"/>
              <a:pPr/>
              <a:t>11/11/16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72DF1-8E8B-4801-99EC-0EB8961819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914401"/>
            <a:ext cx="7620000" cy="2686050"/>
          </a:xfrm>
        </p:spPr>
        <p:txBody>
          <a:bodyPr anchor="t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86200" y="3962400"/>
            <a:ext cx="4495800" cy="1447800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1EC682-6D2D-496D-9B81-C20956BD068D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>
                <a:defRPr/>
              </a:pPr>
              <a:t>11/11/16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C812C-D575-45F5-9099-7F82E2F5DC80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2805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GV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3886200"/>
          </a:xfrm>
        </p:spPr>
        <p:txBody>
          <a:bodyPr/>
          <a:lstStyle>
            <a:lvl1pPr marL="342900" indent="-342900">
              <a:buClr>
                <a:srgbClr val="005DAA"/>
              </a:buClr>
              <a:buSzPct val="70000"/>
              <a:buFont typeface="Arial" panose="020B0604020202020204" pitchFamily="34" charset="0"/>
              <a:buChar char="►"/>
              <a:defRPr/>
            </a:lvl1pPr>
            <a:lvl2pPr>
              <a:buClr>
                <a:srgbClr val="005DAA"/>
              </a:buClr>
              <a:defRPr/>
            </a:lvl2pPr>
            <a:lvl3pPr>
              <a:buClr>
                <a:srgbClr val="005DAA"/>
              </a:buClr>
              <a:defRPr/>
            </a:lvl3pPr>
            <a:lvl4pPr>
              <a:buClr>
                <a:srgbClr val="005DAA"/>
              </a:buClr>
              <a:defRPr/>
            </a:lvl4pPr>
            <a:lvl5pPr>
              <a:buClr>
                <a:srgbClr val="005DAA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A6856D-1487-49D6-B2A5-E52AA6C74195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>
                <a:defRPr/>
              </a:pPr>
              <a:t>11/11/16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64A29-99C5-4F25-AFD8-BB34BB1B70D2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9769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GVL Nam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3886200"/>
          </a:xfrm>
        </p:spPr>
        <p:txBody>
          <a:bodyPr/>
          <a:lstStyle>
            <a:lvl1pPr marL="342900" indent="-342900">
              <a:buClr>
                <a:srgbClr val="005DAA"/>
              </a:buClr>
              <a:buSzPct val="70000"/>
              <a:buFont typeface="Arial" panose="020B0604020202020204" pitchFamily="34" charset="0"/>
              <a:buChar char="►"/>
              <a:defRPr/>
            </a:lvl1pPr>
            <a:lvl2pPr>
              <a:buClr>
                <a:srgbClr val="005DAA"/>
              </a:buClr>
              <a:defRPr/>
            </a:lvl2pPr>
            <a:lvl3pPr>
              <a:buClr>
                <a:srgbClr val="005DAA"/>
              </a:buClr>
              <a:defRPr/>
            </a:lvl3pPr>
            <a:lvl4pPr>
              <a:buClr>
                <a:srgbClr val="005DAA"/>
              </a:buClr>
              <a:defRPr/>
            </a:lvl4pPr>
            <a:lvl5pPr>
              <a:buClr>
                <a:srgbClr val="005DAA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A6856D-1487-49D6-B2A5-E52AA6C74195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>
                <a:defRPr/>
              </a:pPr>
              <a:t>11/11/16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64A29-99C5-4F25-AFD8-BB34BB1B70D2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86381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No GVL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3886200"/>
          </a:xfrm>
        </p:spPr>
        <p:txBody>
          <a:bodyPr/>
          <a:lstStyle>
            <a:lvl1pPr marL="342900" indent="-342900">
              <a:buClr>
                <a:srgbClr val="005DAA"/>
              </a:buClr>
              <a:buSzPct val="70000"/>
              <a:buFont typeface="Arial" panose="020B0604020202020204" pitchFamily="34" charset="0"/>
              <a:buChar char="►"/>
              <a:defRPr/>
            </a:lvl1pPr>
            <a:lvl2pPr>
              <a:buClr>
                <a:srgbClr val="005DAA"/>
              </a:buClr>
              <a:defRPr/>
            </a:lvl2pPr>
            <a:lvl3pPr>
              <a:buClr>
                <a:srgbClr val="005DAA"/>
              </a:buClr>
              <a:defRPr/>
            </a:lvl3pPr>
            <a:lvl4pPr>
              <a:buClr>
                <a:srgbClr val="005DAA"/>
              </a:buClr>
              <a:defRPr/>
            </a:lvl4pPr>
            <a:lvl5pPr>
              <a:buClr>
                <a:srgbClr val="005DAA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A6856D-1487-49D6-B2A5-E52AA6C74195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>
                <a:defRPr/>
              </a:pPr>
              <a:t>11/11/16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64A29-99C5-4F25-AFD8-BB34BB1B70D2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77415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7338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A03A94-D298-4093-AA34-E19E6FF65EF6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>
                <a:defRPr/>
              </a:pPr>
              <a:t>11/11/16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A05E7-E314-4FD0-AB5E-A07D7F92E08B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3520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- GV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A6856D-1487-49D6-B2A5-E52AA6C74195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>
                <a:defRPr/>
              </a:pPr>
              <a:t>11/11/16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64A29-99C5-4F25-AFD8-BB34BB1B70D2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046740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- GVL Nam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A6856D-1487-49D6-B2A5-E52AA6C74195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>
                <a:defRPr/>
              </a:pPr>
              <a:t>11/11/16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64A29-99C5-4F25-AFD8-BB34BB1B70D2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814290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- No GVL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A6856D-1487-49D6-B2A5-E52AA6C74195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>
                <a:defRPr/>
              </a:pPr>
              <a:t>11/11/16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64A29-99C5-4F25-AFD8-BB34BB1B70D2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2383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74C05-B581-4926-ABEF-1AA00C881305}" type="datetimeFigureOut">
              <a:rPr lang="en-US" smtClean="0"/>
              <a:pPr/>
              <a:t>11/11/16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72DF1-8E8B-4801-99EC-0EB8961819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- GV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78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A6856D-1487-49D6-B2A5-E52AA6C74195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>
                <a:defRPr/>
              </a:pPr>
              <a:t>11/11/16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64A29-99C5-4F25-AFD8-BB34BB1B70D2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580781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- GVL Nam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78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A6856D-1487-49D6-B2A5-E52AA6C74195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>
                <a:defRPr/>
              </a:pPr>
              <a:t>11/11/16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64A29-99C5-4F25-AFD8-BB34BB1B70D2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209604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- No GVL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78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A6856D-1487-49D6-B2A5-E52AA6C74195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>
                <a:defRPr/>
              </a:pPr>
              <a:t>11/11/16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64A29-99C5-4F25-AFD8-BB34BB1B70D2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050566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GV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A6856D-1487-49D6-B2A5-E52AA6C74195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>
                <a:defRPr/>
              </a:pPr>
              <a:t>11/11/16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64A29-99C5-4F25-AFD8-BB34BB1B70D2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812605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GVL Nam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A6856D-1487-49D6-B2A5-E52AA6C74195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>
                <a:defRPr/>
              </a:pPr>
              <a:t>11/11/16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64A29-99C5-4F25-AFD8-BB34BB1B70D2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18941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No GVL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A6856D-1487-49D6-B2A5-E52AA6C74195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>
                <a:defRPr/>
              </a:pPr>
              <a:t>11/11/16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64A29-99C5-4F25-AFD8-BB34BB1B70D2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011834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GV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A6856D-1487-49D6-B2A5-E52AA6C74195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>
                <a:defRPr/>
              </a:pPr>
              <a:t>11/11/16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64A29-99C5-4F25-AFD8-BB34BB1B70D2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429694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GVL Nam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A6856D-1487-49D6-B2A5-E52AA6C74195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>
                <a:defRPr/>
              </a:pPr>
              <a:t>11/11/16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64A29-99C5-4F25-AFD8-BB34BB1B70D2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488081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No GVL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A6856D-1487-49D6-B2A5-E52AA6C74195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>
                <a:defRPr/>
              </a:pPr>
              <a:t>11/11/16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64A29-99C5-4F25-AFD8-BB34BB1B70D2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83475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- GV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A6856D-1487-49D6-B2A5-E52AA6C74195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>
                <a:defRPr/>
              </a:pPr>
              <a:t>11/11/16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64A29-99C5-4F25-AFD8-BB34BB1B70D2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4818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9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74C05-B581-4926-ABEF-1AA00C881305}" type="datetimeFigureOut">
              <a:rPr lang="en-US" smtClean="0"/>
              <a:pPr/>
              <a:t>11/11/16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72DF1-8E8B-4801-99EC-0EB8961819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- GVL Nam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A6856D-1487-49D6-B2A5-E52AA6C74195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>
                <a:defRPr/>
              </a:pPr>
              <a:t>11/11/16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64A29-99C5-4F25-AFD8-BB34BB1B70D2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739594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- No GVL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A6856D-1487-49D6-B2A5-E52AA6C74195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>
                <a:defRPr/>
              </a:pPr>
              <a:t>11/11/16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64A29-99C5-4F25-AFD8-BB34BB1B70D2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597429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- GV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A6856D-1487-49D6-B2A5-E52AA6C74195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>
                <a:defRPr/>
              </a:pPr>
              <a:t>11/11/16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64A29-99C5-4F25-AFD8-BB34BB1B70D2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549223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- GVL Nam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A6856D-1487-49D6-B2A5-E52AA6C74195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>
                <a:defRPr/>
              </a:pPr>
              <a:t>11/11/16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64A29-99C5-4F25-AFD8-BB34BB1B70D2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56829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- No GVL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A6856D-1487-49D6-B2A5-E52AA6C74195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>
                <a:defRPr/>
              </a:pPr>
              <a:t>11/11/16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64A29-99C5-4F25-AFD8-BB34BB1B70D2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158829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 - Question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275272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A6856D-1487-49D6-B2A5-E52AA6C74195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>
                <a:defRPr/>
              </a:pPr>
              <a:t>11/11/16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64A29-99C5-4F25-AFD8-BB34BB1B70D2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712446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4A4C9-F172-4194-89A4-05F9F1606C33}" type="datetime1">
              <a:rPr lang="en-US" smtClean="0"/>
              <a:pPr/>
              <a:t>11/11/16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72DF1-8E8B-4801-99EC-0EB8961819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665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19800" y="6356349"/>
            <a:ext cx="2133600" cy="365125"/>
          </a:xfrm>
        </p:spPr>
        <p:txBody>
          <a:bodyPr/>
          <a:lstStyle/>
          <a:p>
            <a:fld id="{215392D2-63EF-4A57-8555-64B5A01A7AD8}" type="datetime1">
              <a:rPr lang="en-US" smtClean="0"/>
              <a:pPr/>
              <a:t>11/11/16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3731" y="6320608"/>
            <a:ext cx="450669" cy="365125"/>
          </a:xfrm>
        </p:spPr>
        <p:txBody>
          <a:bodyPr/>
          <a:lstStyle/>
          <a:p>
            <a:fld id="{36172DF1-8E8B-4801-99EC-0EB8961819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8380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32BBE-6889-4D29-81FE-B003CD589CD8}" type="datetime1">
              <a:rPr lang="en-US" smtClean="0"/>
              <a:pPr/>
              <a:t>11/11/16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72DF1-8E8B-4801-99EC-0EB8961819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42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2E7FE-F90A-4A80-89A8-7EA3F0DE9153}" type="datetime1">
              <a:rPr lang="en-US" smtClean="0"/>
              <a:pPr/>
              <a:t>11/11/16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72DF1-8E8B-4801-99EC-0EB8961819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74C05-B581-4926-ABEF-1AA00C881305}" type="datetimeFigureOut">
              <a:rPr lang="en-US" smtClean="0"/>
              <a:pPr/>
              <a:t>11/11/16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72DF1-8E8B-4801-99EC-0EB8961819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F80C7-9C99-4E07-BD51-6154BC561F2A}" type="datetime1">
              <a:rPr lang="en-US" smtClean="0"/>
              <a:pPr/>
              <a:t>11/11/16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72DF1-8E8B-4801-99EC-0EB8961819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4419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DE9A1-3A2C-4DCB-9D60-E2BB49B3FAD6}" type="datetime1">
              <a:rPr lang="en-US" smtClean="0"/>
              <a:pPr/>
              <a:t>11/11/16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72DF1-8E8B-4801-99EC-0EB8961819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64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7E30A-9722-458D-B063-06A15814B90F}" type="datetime1">
              <a:rPr lang="en-US" smtClean="0"/>
              <a:pPr/>
              <a:t>11/11/16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72DF1-8E8B-4801-99EC-0EB8961819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4946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FACE-E355-4FC6-8190-342DEC57EF62}" type="datetime1">
              <a:rPr lang="en-US" smtClean="0"/>
              <a:pPr/>
              <a:t>11/11/16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72DF1-8E8B-4801-99EC-0EB8961819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573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14EF5-5518-4153-8376-E511463C7036}" type="datetime1">
              <a:rPr lang="en-US" smtClean="0"/>
              <a:pPr/>
              <a:t>11/11/16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72DF1-8E8B-4801-99EC-0EB8961819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764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E991-A285-495E-B84E-CB73AADFCC61}" type="datetime1">
              <a:rPr lang="en-US" smtClean="0"/>
              <a:pPr/>
              <a:t>11/11/16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72DF1-8E8B-4801-99EC-0EB8961819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3364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143E-7CBC-4704-817B-D08E2C28F0C2}" type="datetime1">
              <a:rPr lang="en-US" smtClean="0"/>
              <a:pPr/>
              <a:t>11/11/16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72DF1-8E8B-4801-99EC-0EB8961819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792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5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6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7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5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6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7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74C05-B581-4926-ABEF-1AA00C881305}" type="datetimeFigureOut">
              <a:rPr lang="en-US" smtClean="0"/>
              <a:pPr/>
              <a:t>11/11/16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72DF1-8E8B-4801-99EC-0EB8961819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74C05-B581-4926-ABEF-1AA00C881305}" type="datetimeFigureOut">
              <a:rPr lang="en-US" smtClean="0"/>
              <a:pPr/>
              <a:t>11/11/16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72DF1-8E8B-4801-99EC-0EB8961819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74C05-B581-4926-ABEF-1AA00C881305}" type="datetimeFigureOut">
              <a:rPr lang="en-US" smtClean="0"/>
              <a:pPr/>
              <a:t>11/11/16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72DF1-8E8B-4801-99EC-0EB8961819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95" indent="0">
              <a:buNone/>
              <a:defRPr sz="1200"/>
            </a:lvl2pPr>
            <a:lvl3pPr marL="914391" indent="0">
              <a:buNone/>
              <a:defRPr sz="1000"/>
            </a:lvl3pPr>
            <a:lvl4pPr marL="1371586" indent="0">
              <a:buNone/>
              <a:defRPr sz="900"/>
            </a:lvl4pPr>
            <a:lvl5pPr marL="1828782" indent="0">
              <a:buNone/>
              <a:defRPr sz="900"/>
            </a:lvl5pPr>
            <a:lvl6pPr marL="2285977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74C05-B581-4926-ABEF-1AA00C881305}" type="datetimeFigureOut">
              <a:rPr lang="en-US" smtClean="0"/>
              <a:pPr/>
              <a:t>11/11/16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72DF1-8E8B-4801-99EC-0EB8961819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95" indent="0">
              <a:buNone/>
              <a:defRPr sz="2800"/>
            </a:lvl2pPr>
            <a:lvl3pPr marL="914391" indent="0">
              <a:buNone/>
              <a:defRPr sz="2400"/>
            </a:lvl3pPr>
            <a:lvl4pPr marL="1371586" indent="0">
              <a:buNone/>
              <a:defRPr sz="2000"/>
            </a:lvl4pPr>
            <a:lvl5pPr marL="1828782" indent="0">
              <a:buNone/>
              <a:defRPr sz="2000"/>
            </a:lvl5pPr>
            <a:lvl6pPr marL="2285977" indent="0">
              <a:buNone/>
              <a:defRPr sz="2000"/>
            </a:lvl6pPr>
            <a:lvl7pPr marL="2743173" indent="0">
              <a:buNone/>
              <a:defRPr sz="2000"/>
            </a:lvl7pPr>
            <a:lvl8pPr marL="3200368" indent="0">
              <a:buNone/>
              <a:defRPr sz="2000"/>
            </a:lvl8pPr>
            <a:lvl9pPr marL="365756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95" indent="0">
              <a:buNone/>
              <a:defRPr sz="1200"/>
            </a:lvl2pPr>
            <a:lvl3pPr marL="914391" indent="0">
              <a:buNone/>
              <a:defRPr sz="1000"/>
            </a:lvl3pPr>
            <a:lvl4pPr marL="1371586" indent="0">
              <a:buNone/>
              <a:defRPr sz="900"/>
            </a:lvl4pPr>
            <a:lvl5pPr marL="1828782" indent="0">
              <a:buNone/>
              <a:defRPr sz="900"/>
            </a:lvl5pPr>
            <a:lvl6pPr marL="2285977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74C05-B581-4926-ABEF-1AA00C881305}" type="datetimeFigureOut">
              <a:rPr lang="en-US" smtClean="0"/>
              <a:pPr/>
              <a:t>11/11/16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72DF1-8E8B-4801-99EC-0EB8961819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35.xml"/><Relationship Id="rId25" Type="http://schemas.openxmlformats.org/officeDocument/2006/relationships/theme" Target="../theme/theme2.xml"/><Relationship Id="rId26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6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74C05-B581-4926-ABEF-1AA00C881305}" type="datetimeFigureOut">
              <a:rPr lang="en-US" smtClean="0"/>
              <a:pPr/>
              <a:t>11/11/16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72DF1-8E8B-4801-99EC-0EB89618194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9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7" indent="-342897" algn="l" defTabSz="914391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43" indent="-285747" algn="l" defTabSz="914391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89" indent="-228598" algn="l" defTabSz="91439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84" indent="-228598" algn="l" defTabSz="914391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79" indent="-228598" algn="l" defTabSz="914391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75" indent="-228598" algn="l" defTabSz="9143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70" indent="-228598" algn="l" defTabSz="9143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66" indent="-228598" algn="l" defTabSz="9143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61" indent="-228598" algn="l" defTabSz="9143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5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1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6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2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7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3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8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3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00200" y="6492875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4135177-066B-4E0E-8433-BB76D95B794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11/11/16</a:t>
            </a:fld>
            <a:endParaRPr lang="en-US" dirty="0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492875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91200" y="6492875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61B4094-663C-4B84-BF23-EFA2B294843A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985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5DAA"/>
        </a:buClr>
        <a:buSzPct val="70000"/>
        <a:buFont typeface="Arial" panose="020B0604020202020204" pitchFamily="34" charset="0"/>
        <a:buChar char="►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5DAA"/>
        </a:buClr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5DAA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05DAA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005DAA"/>
        </a:buClr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0268D-D3CE-43D5-A672-B12CAA2BCF83}" type="datetime1">
              <a:rPr lang="en-US" smtClean="0"/>
              <a:pPr/>
              <a:t>11/11/16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72DF1-8E8B-4801-99EC-0EB8961819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86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4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8.png"/><Relationship Id="rId8" Type="http://schemas.openxmlformats.org/officeDocument/2006/relationships/image" Target="../media/image6.jpeg"/><Relationship Id="rId9" Type="http://schemas.openxmlformats.org/officeDocument/2006/relationships/image" Target="https://content.govdelivery.com/attachments/fancy_images/OHDOA/2014/06/312011/330617/meeting-notice-email-header_crop.jpg" TargetMode="External"/><Relationship Id="rId1" Type="http://schemas.openxmlformats.org/officeDocument/2006/relationships/slideLayout" Target="../slideLayouts/slideLayout36.xml"/><Relationship Id="rId2" Type="http://schemas.openxmlformats.org/officeDocument/2006/relationships/image" Target="../media/image2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8602"/>
            <a:ext cx="7772400" cy="2332554"/>
          </a:xfrm>
        </p:spPr>
        <p:txBody>
          <a:bodyPr>
            <a:noAutofit/>
          </a:bodyPr>
          <a:lstStyle/>
          <a:p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5400" dirty="0"/>
              <a:t>Veterinary Feed Directive</a:t>
            </a:r>
            <a:br>
              <a:rPr lang="en-US" sz="5400" dirty="0"/>
            </a:br>
            <a:r>
              <a:rPr lang="en-US" sz="5400" dirty="0"/>
              <a:t>Compliance Workshop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>	</a:t>
            </a:r>
            <a:br>
              <a:rPr lang="en-US" sz="4800" dirty="0"/>
            </a:br>
            <a:r>
              <a:rPr lang="en-US" sz="4800" dirty="0"/>
              <a:t> </a:t>
            </a:r>
            <a:endParaRPr lang="en-US" sz="4800" baseline="88000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" y="5460713"/>
            <a:ext cx="2667000" cy="755130"/>
          </a:xfrm>
        </p:spPr>
        <p:txBody>
          <a:bodyPr>
            <a:normAutofit lnSpcReduction="10000"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+mj-lt"/>
              </a:rPr>
              <a:t>Bill Minton DVM.</a:t>
            </a:r>
          </a:p>
          <a:p>
            <a:r>
              <a:rPr lang="en-US" sz="1400" dirty="0">
                <a:solidFill>
                  <a:schemeClr val="tx1"/>
                </a:solidFill>
                <a:latin typeface="+mj-lt"/>
              </a:rPr>
              <a:t>Four Star Veterinary Service LLC.</a:t>
            </a:r>
          </a:p>
          <a:p>
            <a:r>
              <a:rPr lang="en-US" sz="1400" dirty="0">
                <a:solidFill>
                  <a:schemeClr val="tx1"/>
                </a:solidFill>
                <a:latin typeface="+mj-lt"/>
              </a:rPr>
              <a:t>November 10, 2016</a:t>
            </a:r>
          </a:p>
        </p:txBody>
      </p:sp>
      <p:pic>
        <p:nvPicPr>
          <p:cNvPr id="4" name="Picture 3" descr="4 Star logo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9600" y="6096001"/>
            <a:ext cx="533473" cy="514074"/>
          </a:xfrm>
          <a:prstGeom prst="rect">
            <a:avLst/>
          </a:prstGeom>
        </p:spPr>
      </p:pic>
      <p:cxnSp>
        <p:nvCxnSpPr>
          <p:cNvPr id="7" name="Straight Connector 6"/>
          <p:cNvCxnSpPr>
            <a:endCxn id="4" idx="1"/>
          </p:cNvCxnSpPr>
          <p:nvPr/>
        </p:nvCxnSpPr>
        <p:spPr>
          <a:xfrm>
            <a:off x="0" y="6335684"/>
            <a:ext cx="8229600" cy="1735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Ohio Veterinary Medical Associati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124200"/>
            <a:ext cx="61722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457200"/>
            <a:ext cx="8915400" cy="8382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5300" dirty="0"/>
              <a:t>VFD Records: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4900" dirty="0"/>
              <a:t>	</a:t>
            </a:r>
            <a:r>
              <a:rPr lang="en-US" dirty="0"/>
              <a:t/>
            </a:r>
            <a:br>
              <a:rPr lang="en-US" dirty="0"/>
            </a:br>
            <a:endParaRPr lang="en-US" baseline="88000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5"/>
          </a:xfrm>
          <a:noFill/>
        </p:spPr>
        <p:txBody>
          <a:bodyPr>
            <a:norm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100" dirty="0"/>
              <a:t>VFD must have an expiration date which may be no more than </a:t>
            </a:r>
            <a:r>
              <a:rPr lang="en-US" sz="2100" b="1" dirty="0"/>
              <a:t>6 months</a:t>
            </a:r>
            <a:r>
              <a:rPr lang="en-US" sz="2100" dirty="0"/>
              <a:t> after issue.  Animals must not be fed the VFD feed after the expiration date of the VFD.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100" dirty="0"/>
              <a:t>Refills/Reorders associated with the VFD are only permitted if specifically permitted in the approved conditions of the particular VFD drug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100" dirty="0"/>
              <a:t>Location of the animals must be stated on the VFD.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100" dirty="0"/>
              <a:t>VFD requirement for approximate # of animals in the final rule specifies how the approximate # of animals should be determined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100" dirty="0"/>
              <a:t>Feed manufacturers may use </a:t>
            </a:r>
            <a:r>
              <a:rPr lang="en-US" sz="2100" b="1" dirty="0"/>
              <a:t>either</a:t>
            </a:r>
            <a:r>
              <a:rPr lang="en-US" sz="2100" dirty="0"/>
              <a:t> the original or generic approved as the equivalent unless the VFD states otherwise</a:t>
            </a:r>
          </a:p>
          <a:p>
            <a:pPr algn="r"/>
            <a:endParaRPr lang="en-US" sz="2800" dirty="0"/>
          </a:p>
        </p:txBody>
      </p:sp>
      <p:pic>
        <p:nvPicPr>
          <p:cNvPr id="4" name="Picture 3" descr="4 Star logo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9600" y="6096001"/>
            <a:ext cx="533473" cy="514074"/>
          </a:xfrm>
          <a:prstGeom prst="rect">
            <a:avLst/>
          </a:prstGeom>
        </p:spPr>
      </p:pic>
      <p:cxnSp>
        <p:nvCxnSpPr>
          <p:cNvPr id="7" name="Straight Connector 6"/>
          <p:cNvCxnSpPr>
            <a:endCxn id="4" idx="1"/>
          </p:cNvCxnSpPr>
          <p:nvPr/>
        </p:nvCxnSpPr>
        <p:spPr>
          <a:xfrm>
            <a:off x="0" y="6335684"/>
            <a:ext cx="8229600" cy="1735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693947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4900" dirty="0"/>
              <a:t>	</a:t>
            </a:r>
            <a:r>
              <a:rPr lang="en-US" dirty="0"/>
              <a:t/>
            </a:r>
            <a:br>
              <a:rPr lang="en-US" dirty="0"/>
            </a:br>
            <a:endParaRPr lang="en-US" baseline="88000" dirty="0"/>
          </a:p>
        </p:txBody>
      </p:sp>
      <p:sp>
        <p:nvSpPr>
          <p:cNvPr id="3" name="Subtitle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 </a:t>
            </a:r>
          </a:p>
          <a:p>
            <a:pPr algn="r"/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883" y="0"/>
            <a:ext cx="4900255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8023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883" y="0"/>
            <a:ext cx="53042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967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185" y="0"/>
            <a:ext cx="53176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427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VFD Format - Electronic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/>
          </a:bodyPr>
          <a:lstStyle/>
          <a:p>
            <a:r>
              <a:rPr lang="en-US" sz="2800" dirty="0"/>
              <a:t>FeedLINK Electronic VFD </a:t>
            </a:r>
          </a:p>
          <a:p>
            <a:pPr lvl="1">
              <a:spcAft>
                <a:spcPts val="1200"/>
              </a:spcAft>
            </a:pPr>
            <a:r>
              <a:rPr lang="en-US" sz="2400" dirty="0"/>
              <a:t>Vet creates VFD in secure account </a:t>
            </a:r>
          </a:p>
          <a:p>
            <a:pPr lvl="1">
              <a:spcAft>
                <a:spcPts val="1200"/>
              </a:spcAft>
            </a:pPr>
            <a:r>
              <a:rPr lang="en-US" sz="2400" dirty="0"/>
              <a:t>GVL SmartEngine Technology™ verifies accuracy and completeness</a:t>
            </a:r>
          </a:p>
          <a:p>
            <a:pPr lvl="1">
              <a:spcAft>
                <a:spcPts val="1200"/>
              </a:spcAft>
            </a:pPr>
            <a:r>
              <a:rPr lang="en-US" sz="2400" dirty="0"/>
              <a:t>Vet signs digitally, maintains as original copy</a:t>
            </a:r>
          </a:p>
          <a:p>
            <a:pPr lvl="1">
              <a:spcAft>
                <a:spcPts val="1200"/>
              </a:spcAft>
            </a:pPr>
            <a:r>
              <a:rPr lang="en-US" sz="2400" dirty="0"/>
              <a:t>Sends digitally to distributor</a:t>
            </a:r>
          </a:p>
          <a:p>
            <a:pPr lvl="1">
              <a:spcAft>
                <a:spcPts val="1200"/>
              </a:spcAft>
            </a:pPr>
            <a:r>
              <a:rPr lang="en-US" sz="2400" dirty="0"/>
              <a:t>Distributor accesses VFD in secure account, or receives via email</a:t>
            </a:r>
          </a:p>
        </p:txBody>
      </p:sp>
    </p:spTree>
    <p:extLst>
      <p:ext uri="{BB962C8B-B14F-4D97-AF65-F5344CB8AC3E}">
        <p14:creationId xmlns:p14="http://schemas.microsoft.com/office/powerpoint/2010/main" val="3004406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Electronic Benefits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229600" cy="4800599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sz="2400" dirty="0"/>
              <a:t>Retains pre-existing Names / Addresses</a:t>
            </a:r>
          </a:p>
          <a:p>
            <a:pPr>
              <a:spcAft>
                <a:spcPts val="1800"/>
              </a:spcAft>
            </a:pPr>
            <a:r>
              <a:rPr lang="en-US" sz="2400" dirty="0"/>
              <a:t>Streamlines communication</a:t>
            </a:r>
          </a:p>
          <a:p>
            <a:pPr>
              <a:spcAft>
                <a:spcPts val="1800"/>
              </a:spcAft>
            </a:pPr>
            <a:r>
              <a:rPr lang="en-US" sz="2400" dirty="0"/>
              <a:t>Reduces or eliminates paper</a:t>
            </a:r>
          </a:p>
          <a:p>
            <a:pPr>
              <a:spcAft>
                <a:spcPts val="1800"/>
              </a:spcAft>
            </a:pPr>
            <a:r>
              <a:rPr lang="en-US" sz="2400" dirty="0"/>
              <a:t>Assists with compliance</a:t>
            </a:r>
          </a:p>
          <a:p>
            <a:pPr>
              <a:spcAft>
                <a:spcPts val="1800"/>
              </a:spcAft>
            </a:pPr>
            <a:r>
              <a:rPr lang="en-US" sz="2400" dirty="0"/>
              <a:t>Stores VFDs electronically</a:t>
            </a:r>
          </a:p>
          <a:p>
            <a:pPr>
              <a:spcAft>
                <a:spcPts val="1800"/>
              </a:spcAft>
            </a:pPr>
            <a:r>
              <a:rPr lang="en-US" sz="2400" dirty="0"/>
              <a:t>Streamlines workflow (integrates with current software)</a:t>
            </a:r>
          </a:p>
        </p:txBody>
      </p:sp>
    </p:spTree>
    <p:extLst>
      <p:ext uri="{BB962C8B-B14F-4D97-AF65-F5344CB8AC3E}">
        <p14:creationId xmlns:p14="http://schemas.microsoft.com/office/powerpoint/2010/main" val="3789892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>
            <a:stCxn id="5" idx="2"/>
          </p:cNvCxnSpPr>
          <p:nvPr/>
        </p:nvCxnSpPr>
        <p:spPr>
          <a:xfrm flipH="1">
            <a:off x="4539556" y="2755357"/>
            <a:ext cx="1" cy="53499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9" idx="0"/>
          </p:cNvCxnSpPr>
          <p:nvPr/>
        </p:nvCxnSpPr>
        <p:spPr>
          <a:xfrm flipH="1">
            <a:off x="2435128" y="4052025"/>
            <a:ext cx="1232133" cy="48917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5466173" y="4042620"/>
            <a:ext cx="1147925" cy="48917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3606154" y="3193148"/>
            <a:ext cx="1931792" cy="117938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487342" y="1703143"/>
            <a:ext cx="2104429" cy="1052214"/>
            <a:chOff x="1995785" y="1179"/>
            <a:chExt cx="2104429" cy="1052214"/>
          </a:xfrm>
          <a:solidFill>
            <a:srgbClr val="005DAA"/>
          </a:solidFill>
        </p:grpSpPr>
        <p:sp>
          <p:nvSpPr>
            <p:cNvPr id="5" name="Rounded Rectangle 4"/>
            <p:cNvSpPr/>
            <p:nvPr/>
          </p:nvSpPr>
          <p:spPr>
            <a:xfrm>
              <a:off x="1995785" y="1179"/>
              <a:ext cx="2104429" cy="1052214"/>
            </a:xfrm>
            <a:prstGeom prst="roundRect">
              <a:avLst>
                <a:gd name="adj" fmla="val 10000"/>
              </a:avLst>
            </a:prstGeom>
            <a:grpFill/>
            <a:ln w="0"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2026603" y="31997"/>
              <a:ext cx="2042793" cy="990578"/>
            </a:xfrm>
            <a:prstGeom prst="rect">
              <a:avLst/>
            </a:prstGeom>
            <a:grpFill/>
            <a:ln w="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marR="0" lvl="0" indent="0" algn="ctr" defTabSz="12446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Veterinarian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382913" y="4510386"/>
            <a:ext cx="2104429" cy="1052214"/>
            <a:chOff x="258291" y="3010605"/>
            <a:chExt cx="2104429" cy="1052214"/>
          </a:xfrm>
          <a:solidFill>
            <a:srgbClr val="005DAA"/>
          </a:solidFill>
        </p:grpSpPr>
        <p:sp>
          <p:nvSpPr>
            <p:cNvPr id="8" name="Rounded Rectangle 7"/>
            <p:cNvSpPr/>
            <p:nvPr/>
          </p:nvSpPr>
          <p:spPr>
            <a:xfrm>
              <a:off x="258291" y="3010605"/>
              <a:ext cx="2104429" cy="1052214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289109" y="3041423"/>
              <a:ext cx="2042793" cy="9905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marR="0" lvl="0" indent="0" algn="ctr" defTabSz="12446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Producer</a:t>
              </a:r>
            </a:p>
          </p:txBody>
        </p:sp>
      </p:grpSp>
      <p:pic>
        <p:nvPicPr>
          <p:cNvPr id="22" name="Picture 2" descr="C:\Users\ayarnell\Dropbox\GVL Marketing\GVL Product Logos\FeedLINK\Name\PNG\Color\GVL_FeedLIN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406" y="3610529"/>
            <a:ext cx="1440342" cy="28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oup 25"/>
          <p:cNvGrpSpPr/>
          <p:nvPr/>
        </p:nvGrpSpPr>
        <p:grpSpPr>
          <a:xfrm>
            <a:off x="5591771" y="4510386"/>
            <a:ext cx="2104429" cy="1052214"/>
            <a:chOff x="1995785" y="1179"/>
            <a:chExt cx="2104429" cy="1052214"/>
          </a:xfrm>
          <a:solidFill>
            <a:srgbClr val="005DAA"/>
          </a:solidFill>
        </p:grpSpPr>
        <p:sp>
          <p:nvSpPr>
            <p:cNvPr id="27" name="Rounded Rectangle 26"/>
            <p:cNvSpPr/>
            <p:nvPr/>
          </p:nvSpPr>
          <p:spPr>
            <a:xfrm>
              <a:off x="1995785" y="1179"/>
              <a:ext cx="2104429" cy="1052214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ounded Rectangle 4"/>
            <p:cNvSpPr/>
            <p:nvPr/>
          </p:nvSpPr>
          <p:spPr>
            <a:xfrm>
              <a:off x="2026603" y="31997"/>
              <a:ext cx="2042793" cy="990578"/>
            </a:xfrm>
            <a:prstGeom prst="rect">
              <a:avLst/>
            </a:prstGeom>
            <a:grpFill/>
            <a:ln cap="flat"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marR="0" lvl="0" indent="0" algn="ctr" defTabSz="12446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Feed Distributor</a:t>
              </a:r>
            </a:p>
          </p:txBody>
        </p:sp>
      </p:grpSp>
      <p:pic>
        <p:nvPicPr>
          <p:cNvPr id="31" name="Picture 3" descr="C:\Users\ayarnell\Desktop\Powered by GVL SE 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506" y="3894684"/>
            <a:ext cx="1021242" cy="157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FeedLINK Communication</a:t>
            </a:r>
          </a:p>
        </p:txBody>
      </p:sp>
    </p:spTree>
    <p:extLst>
      <p:ext uri="{BB962C8B-B14F-4D97-AF65-F5344CB8AC3E}">
        <p14:creationId xmlns:p14="http://schemas.microsoft.com/office/powerpoint/2010/main" val="3620410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3820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FeedLINK Benefits – Veterinarian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066800"/>
            <a:ext cx="7754815" cy="2743200"/>
          </a:xfrm>
        </p:spPr>
        <p:txBody>
          <a:bodyPr>
            <a:noAutofit/>
          </a:bodyPr>
          <a:lstStyle/>
          <a:p>
            <a:pPr>
              <a:spcAft>
                <a:spcPts val="1800"/>
              </a:spcAft>
            </a:pPr>
            <a:r>
              <a:rPr lang="en-US" sz="2000" dirty="0"/>
              <a:t>User-friendly, intuitive, and compliant system</a:t>
            </a:r>
          </a:p>
          <a:p>
            <a:pPr>
              <a:spcAft>
                <a:spcPts val="1800"/>
              </a:spcAft>
            </a:pPr>
            <a:r>
              <a:rPr lang="en-US" sz="2000" dirty="0"/>
              <a:t>VFD automatically available to feed distributor and producer</a:t>
            </a:r>
          </a:p>
          <a:p>
            <a:pPr>
              <a:spcAft>
                <a:spcPts val="1800"/>
              </a:spcAft>
            </a:pPr>
            <a:r>
              <a:rPr lang="en-US" sz="2000" dirty="0"/>
              <a:t>Meets 2 year record retention requirements</a:t>
            </a:r>
          </a:p>
          <a:p>
            <a:pPr>
              <a:spcAft>
                <a:spcPts val="1800"/>
              </a:spcAft>
            </a:pPr>
            <a:r>
              <a:rPr lang="en-US" sz="2000" dirty="0"/>
              <a:t>Maintains non-VFD feed-grade antibiotic records</a:t>
            </a:r>
          </a:p>
          <a:p>
            <a:pPr>
              <a:spcAft>
                <a:spcPts val="1800"/>
              </a:spcAft>
            </a:pPr>
            <a:r>
              <a:rPr lang="en-US" sz="2000" dirty="0"/>
              <a:t>Onboarding and training for all users</a:t>
            </a:r>
          </a:p>
          <a:p>
            <a:pPr>
              <a:spcAft>
                <a:spcPts val="1800"/>
              </a:spcAft>
            </a:pP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457200" y="4191000"/>
            <a:ext cx="8458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prstClr val="black"/>
                </a:solidFill>
                <a:latin typeface="+mj-lt"/>
                <a:ea typeface="+mj-ea"/>
                <a:cs typeface="+mj-cs"/>
              </a:rPr>
              <a:t>FeedLINK</a:t>
            </a:r>
            <a:r>
              <a:rPr lang="en-US" sz="4000" b="1" dirty="0">
                <a:solidFill>
                  <a:prstClr val="black"/>
                </a:solidFill>
                <a:latin typeface="+mj-lt"/>
                <a:ea typeface="+mj-ea"/>
                <a:cs typeface="+mj-cs"/>
              </a:rPr>
              <a:t> Benefits – Producer</a:t>
            </a:r>
          </a:p>
          <a:p>
            <a:pPr marL="800100" lvl="1" indent="-342900">
              <a:spcBef>
                <a:spcPct val="20000"/>
              </a:spcBef>
              <a:spcAft>
                <a:spcPts val="1800"/>
              </a:spcAft>
              <a:buClr>
                <a:srgbClr val="005DAA"/>
              </a:buClr>
              <a:buSzPct val="70000"/>
              <a:buFont typeface="Arial" panose="020B0604020202020204" pitchFamily="34" charset="0"/>
              <a:buChar char="►"/>
            </a:pPr>
            <a:r>
              <a:rPr lang="en-US" sz="2000" dirty="0">
                <a:solidFill>
                  <a:prstClr val="black"/>
                </a:solidFill>
              </a:rPr>
              <a:t>Access and store VFDs </a:t>
            </a:r>
          </a:p>
          <a:p>
            <a:pPr marL="800100" lvl="1" indent="-342900">
              <a:spcBef>
                <a:spcPct val="20000"/>
              </a:spcBef>
              <a:spcAft>
                <a:spcPts val="1800"/>
              </a:spcAft>
              <a:buClr>
                <a:srgbClr val="005DAA"/>
              </a:buClr>
              <a:buSzPct val="70000"/>
              <a:buFont typeface="Arial" panose="020B0604020202020204" pitchFamily="34" charset="0"/>
              <a:buChar char="►"/>
            </a:pPr>
            <a:r>
              <a:rPr lang="en-US" sz="2000" dirty="0">
                <a:solidFill>
                  <a:prstClr val="black"/>
                </a:solidFill>
              </a:rPr>
              <a:t>Coming soon – Request VFD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574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534400" cy="1143000"/>
          </a:xfrm>
        </p:spPr>
        <p:txBody>
          <a:bodyPr>
            <a:noAutofit/>
          </a:bodyPr>
          <a:lstStyle/>
          <a:p>
            <a:r>
              <a:rPr lang="en-US" sz="3700" dirty="0"/>
              <a:t>FeedLINK Benefits – Feed Distributor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648200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1800"/>
              </a:spcAft>
            </a:pPr>
            <a:r>
              <a:rPr lang="en-US" sz="2400" dirty="0"/>
              <a:t>Search, sort, and view current VFDs</a:t>
            </a:r>
          </a:p>
          <a:p>
            <a:pPr>
              <a:spcAft>
                <a:spcPts val="1800"/>
              </a:spcAft>
            </a:pPr>
            <a:r>
              <a:rPr lang="en-US" sz="2400" dirty="0"/>
              <a:t>Add shipment information</a:t>
            </a:r>
          </a:p>
          <a:p>
            <a:pPr>
              <a:spcAft>
                <a:spcPts val="1800"/>
              </a:spcAft>
            </a:pPr>
            <a:r>
              <a:rPr lang="en-US" sz="2400" dirty="0"/>
              <a:t>Store and retrieve VFDs</a:t>
            </a:r>
          </a:p>
          <a:p>
            <a:pPr>
              <a:spcAft>
                <a:spcPts val="1800"/>
              </a:spcAft>
            </a:pPr>
            <a:r>
              <a:rPr lang="en-US" sz="2400" dirty="0"/>
              <a:t>Claim VFDs</a:t>
            </a:r>
          </a:p>
          <a:p>
            <a:pPr>
              <a:spcAft>
                <a:spcPts val="1800"/>
              </a:spcAft>
            </a:pPr>
            <a:r>
              <a:rPr lang="en-US" sz="2400" dirty="0"/>
              <a:t>Store LOAs – (Letter Of Acknowledgement)</a:t>
            </a:r>
          </a:p>
          <a:p>
            <a:pPr>
              <a:spcAft>
                <a:spcPts val="1800"/>
              </a:spcAft>
            </a:pPr>
            <a:r>
              <a:rPr lang="en-US" sz="2400" dirty="0"/>
              <a:t>Coming soon – 2-way communication between feed distributor and vet</a:t>
            </a:r>
          </a:p>
          <a:p>
            <a:pPr>
              <a:spcAft>
                <a:spcPts val="1800"/>
              </a:spcAft>
            </a:pPr>
            <a:r>
              <a:rPr lang="en-US" sz="2400" dirty="0"/>
              <a:t>Webinars for Feed Distributors – “VFD News &amp; Updates” </a:t>
            </a:r>
          </a:p>
          <a:p>
            <a:pPr lvl="1">
              <a:spcAft>
                <a:spcPts val="1800"/>
              </a:spcAft>
            </a:pPr>
            <a:r>
              <a:rPr lang="en-US" sz="2000" dirty="0"/>
              <a:t>Visit GVL Website</a:t>
            </a:r>
          </a:p>
          <a:p>
            <a:pPr>
              <a:spcAft>
                <a:spcPts val="1800"/>
              </a:spcAft>
            </a:pPr>
            <a:endParaRPr lang="en-US" sz="2400" dirty="0"/>
          </a:p>
          <a:p>
            <a:pPr>
              <a:spcAft>
                <a:spcPts val="1800"/>
              </a:spcAft>
            </a:pPr>
            <a:endParaRPr lang="en-US" sz="2400" dirty="0"/>
          </a:p>
          <a:p>
            <a:pPr>
              <a:spcAft>
                <a:spcPts val="1800"/>
              </a:spcAft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21018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VFD - Pulmotil</a:t>
            </a:r>
          </a:p>
        </p:txBody>
      </p:sp>
      <p:pic>
        <p:nvPicPr>
          <p:cNvPr id="1026" name="Picture 2" descr="C:\Users\bcowan\Desktop\minton 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463040"/>
            <a:ext cx="9144000" cy="4626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7449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itle 10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/>
              <a:t>Medically Important</a:t>
            </a:r>
          </a:p>
        </p:txBody>
      </p:sp>
      <p:pic>
        <p:nvPicPr>
          <p:cNvPr id="103" name="tabl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219200"/>
            <a:ext cx="7848600" cy="3200400"/>
          </a:xfrm>
          <a:prstGeom prst="rect">
            <a:avLst/>
          </a:prstGeom>
        </p:spPr>
      </p:pic>
      <p:sp>
        <p:nvSpPr>
          <p:cNvPr id="104" name="Rectangle 103"/>
          <p:cNvSpPr/>
          <p:nvPr/>
        </p:nvSpPr>
        <p:spPr>
          <a:xfrm>
            <a:off x="76200" y="4495800"/>
            <a:ext cx="70866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en-US" sz="2400" b="1" u="sng" dirty="0"/>
              <a:t>Not Medically Important:</a:t>
            </a:r>
          </a:p>
          <a:p>
            <a:pPr lvl="2"/>
            <a:r>
              <a:rPr lang="en-US" altLang="en-US" sz="2000" dirty="0" err="1"/>
              <a:t>Ionophores</a:t>
            </a:r>
            <a:r>
              <a:rPr lang="en-US" altLang="en-US" sz="2000" dirty="0"/>
              <a:t> (</a:t>
            </a:r>
            <a:r>
              <a:rPr lang="en-US" altLang="en-US" sz="2000" dirty="0" err="1"/>
              <a:t>monensin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lasalocid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narasin,etc</a:t>
            </a:r>
            <a:r>
              <a:rPr lang="en-US" altLang="en-US" sz="2000" dirty="0"/>
              <a:t>. )</a:t>
            </a:r>
          </a:p>
          <a:p>
            <a:pPr lvl="2"/>
            <a:r>
              <a:rPr lang="en-US" altLang="en-US" sz="2000" dirty="0"/>
              <a:t>Bacitracin (BMD, bacitracin zinc)</a:t>
            </a:r>
          </a:p>
          <a:p>
            <a:pPr lvl="2"/>
            <a:r>
              <a:rPr lang="en-US" altLang="en-US" sz="2000" dirty="0" err="1"/>
              <a:t>Bambermycins</a:t>
            </a:r>
            <a:endParaRPr lang="en-US" altLang="en-US" sz="2000" dirty="0"/>
          </a:p>
          <a:p>
            <a:pPr lvl="2"/>
            <a:r>
              <a:rPr lang="en-US" altLang="en-US" sz="2000" dirty="0" err="1"/>
              <a:t>Carbadox</a:t>
            </a:r>
            <a:endParaRPr lang="en-US" altLang="en-US" sz="2000" dirty="0"/>
          </a:p>
          <a:p>
            <a:pPr lvl="2"/>
            <a:r>
              <a:rPr lang="en-US" altLang="en-US" sz="2000" dirty="0" err="1"/>
              <a:t>Tiamulin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649557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Only Label Options Available</a:t>
            </a:r>
          </a:p>
        </p:txBody>
      </p:sp>
      <p:pic>
        <p:nvPicPr>
          <p:cNvPr id="2050" name="Picture 2" descr="C:\Users\bcowan\Desktop\minton 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3040"/>
            <a:ext cx="9144000" cy="467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473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Preview VFD</a:t>
            </a:r>
          </a:p>
        </p:txBody>
      </p:sp>
      <p:pic>
        <p:nvPicPr>
          <p:cNvPr id="3074" name="Picture 2" descr="C:\Users\bcowan\Desktop\minton 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3040"/>
            <a:ext cx="9144000" cy="4655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465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 VFD</a:t>
            </a:r>
          </a:p>
        </p:txBody>
      </p:sp>
      <p:pic>
        <p:nvPicPr>
          <p:cNvPr id="4098" name="Picture 2" descr="C:\Users\bcowan\Desktop\minton 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3040"/>
            <a:ext cx="9144000" cy="464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498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534400" cy="1143000"/>
          </a:xfrm>
        </p:spPr>
        <p:txBody>
          <a:bodyPr>
            <a:normAutofit/>
          </a:bodyPr>
          <a:lstStyle/>
          <a:p>
            <a:r>
              <a:rPr lang="en-US" sz="3800" dirty="0"/>
              <a:t>Creating a VFD – CTC + Denagard</a:t>
            </a:r>
          </a:p>
        </p:txBody>
      </p:sp>
      <p:pic>
        <p:nvPicPr>
          <p:cNvPr id="5122" name="Picture 2" descr="C:\Users\bcowan\Desktop\minton 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3040"/>
            <a:ext cx="9144000" cy="464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968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Only Label Options Available</a:t>
            </a:r>
          </a:p>
        </p:txBody>
      </p:sp>
      <p:pic>
        <p:nvPicPr>
          <p:cNvPr id="6146" name="Picture 2" descr="C:\Users\bcowan\Desktop\minton 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3040"/>
            <a:ext cx="9144000" cy="4670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047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Preview VFD</a:t>
            </a:r>
          </a:p>
        </p:txBody>
      </p:sp>
      <p:pic>
        <p:nvPicPr>
          <p:cNvPr id="7170" name="Picture 2" descr="C:\Users\bcowan\Desktop\minton 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3040"/>
            <a:ext cx="9144000" cy="4650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246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 VFD</a:t>
            </a:r>
          </a:p>
        </p:txBody>
      </p:sp>
      <p:pic>
        <p:nvPicPr>
          <p:cNvPr id="8194" name="Picture 2" descr="C:\Users\bcowan\Desktop\mionton 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3040"/>
            <a:ext cx="9144000" cy="4616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200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itle 101"/>
          <p:cNvSpPr>
            <a:spLocks noGrp="1"/>
          </p:cNvSpPr>
          <p:nvPr>
            <p:ph type="title"/>
          </p:nvPr>
        </p:nvSpPr>
        <p:spPr>
          <a:xfrm>
            <a:off x="327837" y="98332"/>
            <a:ext cx="8229600" cy="1273267"/>
          </a:xfrm>
        </p:spPr>
        <p:txBody>
          <a:bodyPr>
            <a:normAutofit fontScale="90000"/>
          </a:bodyPr>
          <a:lstStyle/>
          <a:p>
            <a:pPr algn="l"/>
            <a:r>
              <a:rPr lang="en-US" u="sng" dirty="0"/>
              <a:t>Water Medications: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			</a:t>
            </a:r>
            <a:r>
              <a:rPr lang="en-US" i="1" dirty="0"/>
              <a:t>Medically Important</a:t>
            </a:r>
          </a:p>
        </p:txBody>
      </p:sp>
      <p:graphicFrame>
        <p:nvGraphicFramePr>
          <p:cNvPr id="5" name="Content Placeholder 2"/>
          <p:cNvGraphicFramePr>
            <a:graphicFrameLocks/>
          </p:cNvGraphicFramePr>
          <p:nvPr>
            <p:extLst/>
          </p:nvPr>
        </p:nvGraphicFramePr>
        <p:xfrm>
          <a:off x="327837" y="1905000"/>
          <a:ext cx="8534400" cy="3352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15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Antimicrobial Class</a:t>
                      </a:r>
                    </a:p>
                  </a:txBody>
                  <a:tcPr marL="95713" marR="9571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Specific</a:t>
                      </a:r>
                      <a:r>
                        <a:rPr lang="en-US" sz="1400" baseline="0" dirty="0"/>
                        <a:t> drugs approved for use in water</a:t>
                      </a:r>
                      <a:endParaRPr lang="en-US" sz="1400" dirty="0"/>
                    </a:p>
                  </a:txBody>
                  <a:tcPr marL="95713" marR="95713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Aminoglycosides</a:t>
                      </a:r>
                    </a:p>
                  </a:txBody>
                  <a:tcPr marL="95713" marR="9571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Apramycin, Gentamicin, Neomycin, Spectinomycin, Streptomycin</a:t>
                      </a:r>
                    </a:p>
                    <a:p>
                      <a:endParaRPr lang="en-US" sz="1400" dirty="0"/>
                    </a:p>
                  </a:txBody>
                  <a:tcPr marL="95713" marR="95713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Lincosamides</a:t>
                      </a:r>
                    </a:p>
                  </a:txBody>
                  <a:tcPr marL="95713" marR="95713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Lincomycin</a:t>
                      </a:r>
                    </a:p>
                  </a:txBody>
                  <a:tcPr marL="95713" marR="95713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Macrolides</a:t>
                      </a:r>
                    </a:p>
                  </a:txBody>
                  <a:tcPr marL="95713" marR="95713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Carbomycin, Erythromycin, </a:t>
                      </a:r>
                      <a:r>
                        <a:rPr lang="en-US" sz="1400" u="none" dirty="0" err="1"/>
                        <a:t>Tylosin</a:t>
                      </a:r>
                      <a:r>
                        <a:rPr lang="en-US" sz="1400" u="none" dirty="0"/>
                        <a:t>, </a:t>
                      </a:r>
                      <a:r>
                        <a:rPr lang="en-US" sz="1400" u="none" dirty="0" err="1"/>
                        <a:t>Aivlosin</a:t>
                      </a:r>
                      <a:endParaRPr lang="en-US" sz="1400" u="none" dirty="0"/>
                    </a:p>
                  </a:txBody>
                  <a:tcPr marL="95713" marR="95713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Penicillins</a:t>
                      </a:r>
                    </a:p>
                  </a:txBody>
                  <a:tcPr marL="95713" marR="95713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Penicillin</a:t>
                      </a:r>
                    </a:p>
                  </a:txBody>
                  <a:tcPr marL="95713" marR="95713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Sulfas</a:t>
                      </a:r>
                    </a:p>
                  </a:txBody>
                  <a:tcPr marL="95713" marR="9571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Sulfachloropyrazine, Sulfachlorpyridazine, Sulfadimethoxine, Sulfamerazine, Sulfamethazine, Sulfaquinoxaline</a:t>
                      </a:r>
                    </a:p>
                    <a:p>
                      <a:endParaRPr lang="en-US" sz="1400" dirty="0"/>
                    </a:p>
                  </a:txBody>
                  <a:tcPr marL="95713" marR="95713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19760">
                <a:tc>
                  <a:txBody>
                    <a:bodyPr/>
                    <a:lstStyle/>
                    <a:p>
                      <a:r>
                        <a:rPr lang="en-US" sz="1400" dirty="0"/>
                        <a:t>Tetracycline</a:t>
                      </a:r>
                    </a:p>
                  </a:txBody>
                  <a:tcPr marL="95713" marR="9571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Chlortetracycline, Oxytetracycline, Tetracycline</a:t>
                      </a:r>
                    </a:p>
                    <a:p>
                      <a:endParaRPr lang="en-US" sz="1400" dirty="0"/>
                    </a:p>
                  </a:txBody>
                  <a:tcPr marL="95713" marR="95713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6310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154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4900" dirty="0"/>
              <a:t>Rx Requirements for the Veterinarian:</a:t>
            </a:r>
            <a:br>
              <a:rPr lang="en-US" sz="4900" dirty="0"/>
            </a:br>
            <a:r>
              <a:rPr lang="en-US" sz="4900" dirty="0"/>
              <a:t>	</a:t>
            </a:r>
            <a:r>
              <a:rPr lang="en-US" dirty="0"/>
              <a:t/>
            </a:r>
            <a:br>
              <a:rPr lang="en-US" dirty="0"/>
            </a:br>
            <a:endParaRPr lang="en-US" baseline="88000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830764"/>
          </a:xfrm>
          <a:noFill/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800" b="1" u="sng" dirty="0"/>
              <a:t>Issuing a Prescription:</a:t>
            </a:r>
          </a:p>
          <a:p>
            <a:r>
              <a:rPr lang="en-US" sz="2800" dirty="0"/>
              <a:t>Prescriber name, title, address and phone number</a:t>
            </a:r>
          </a:p>
          <a:p>
            <a:r>
              <a:rPr lang="en-US" sz="2800" dirty="0"/>
              <a:t>Date issued </a:t>
            </a:r>
          </a:p>
          <a:p>
            <a:r>
              <a:rPr lang="en-US" sz="2800" dirty="0"/>
              <a:t>Name and address of patient (ID of animal or herd/flock) </a:t>
            </a:r>
          </a:p>
          <a:p>
            <a:r>
              <a:rPr lang="en-US" sz="2800" dirty="0"/>
              <a:t>Drug name and strength </a:t>
            </a:r>
          </a:p>
          <a:p>
            <a:r>
              <a:rPr lang="en-US" sz="2800" dirty="0"/>
              <a:t>Quantity (numerically and alphabetically if controlled) </a:t>
            </a:r>
          </a:p>
          <a:p>
            <a:r>
              <a:rPr lang="en-US" sz="2800" dirty="0"/>
              <a:t>Directions for use – Be specific! </a:t>
            </a:r>
          </a:p>
          <a:p>
            <a:r>
              <a:rPr lang="en-US" sz="2800" dirty="0"/>
              <a:t>Number of refills </a:t>
            </a:r>
          </a:p>
          <a:p>
            <a:r>
              <a:rPr lang="en-US" sz="2800" dirty="0"/>
              <a:t>DEA # if controlled substance </a:t>
            </a:r>
          </a:p>
          <a:p>
            <a:r>
              <a:rPr lang="en-US" sz="2800" dirty="0"/>
              <a:t>Manual signature of prescriber </a:t>
            </a:r>
          </a:p>
        </p:txBody>
      </p:sp>
      <p:pic>
        <p:nvPicPr>
          <p:cNvPr id="4" name="Picture 3" descr="4 Star logo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9600" y="6096001"/>
            <a:ext cx="533473" cy="514074"/>
          </a:xfrm>
          <a:prstGeom prst="rect">
            <a:avLst/>
          </a:prstGeom>
        </p:spPr>
      </p:pic>
      <p:cxnSp>
        <p:nvCxnSpPr>
          <p:cNvPr id="7" name="Straight Connector 6"/>
          <p:cNvCxnSpPr>
            <a:endCxn id="4" idx="1"/>
          </p:cNvCxnSpPr>
          <p:nvPr/>
        </p:nvCxnSpPr>
        <p:spPr>
          <a:xfrm>
            <a:off x="0" y="6335684"/>
            <a:ext cx="8229600" cy="1735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17533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1"/>
            <a:ext cx="84582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5300" dirty="0"/>
              <a:t>Labeling Requirements for Vets: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4900" dirty="0"/>
              <a:t>	</a:t>
            </a:r>
            <a:r>
              <a:rPr lang="en-US" dirty="0"/>
              <a:t/>
            </a:r>
            <a:br>
              <a:rPr lang="en-US" dirty="0"/>
            </a:br>
            <a:endParaRPr lang="en-US" baseline="88000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The label of drugs personally furnished to patients in Ohio must include:</a:t>
            </a:r>
          </a:p>
          <a:p>
            <a:r>
              <a:rPr lang="en-US" sz="2400" dirty="0"/>
              <a:t>Name and address of veterinarian </a:t>
            </a:r>
          </a:p>
          <a:p>
            <a:r>
              <a:rPr lang="en-US" sz="2400" dirty="0"/>
              <a:t>Name of client and identification of the animal(s) or group</a:t>
            </a:r>
          </a:p>
          <a:p>
            <a:r>
              <a:rPr lang="en-US" sz="2400" dirty="0"/>
              <a:t>Drug name and strength </a:t>
            </a:r>
          </a:p>
          <a:p>
            <a:r>
              <a:rPr lang="en-US" sz="2400" dirty="0"/>
              <a:t>Directions for use </a:t>
            </a:r>
          </a:p>
          <a:p>
            <a:r>
              <a:rPr lang="en-US" sz="2400" dirty="0"/>
              <a:t>Date dispensed</a:t>
            </a:r>
          </a:p>
          <a:p>
            <a:r>
              <a:rPr lang="en-US" sz="2400" dirty="0"/>
              <a:t>Any cautionary statements - </a:t>
            </a:r>
            <a:r>
              <a:rPr lang="en-US" sz="2400" b="1" i="1" dirty="0"/>
              <a:t>withdrawals</a:t>
            </a:r>
          </a:p>
          <a:p>
            <a:pPr algn="r"/>
            <a:endParaRPr lang="en-US" sz="2800" dirty="0"/>
          </a:p>
        </p:txBody>
      </p:sp>
      <p:pic>
        <p:nvPicPr>
          <p:cNvPr id="4" name="Picture 3" descr="4 Star logo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9600" y="6096001"/>
            <a:ext cx="533473" cy="514074"/>
          </a:xfrm>
          <a:prstGeom prst="rect">
            <a:avLst/>
          </a:prstGeom>
        </p:spPr>
      </p:pic>
      <p:cxnSp>
        <p:nvCxnSpPr>
          <p:cNvPr id="7" name="Straight Connector 6"/>
          <p:cNvCxnSpPr>
            <a:endCxn id="4" idx="1"/>
          </p:cNvCxnSpPr>
          <p:nvPr/>
        </p:nvCxnSpPr>
        <p:spPr>
          <a:xfrm>
            <a:off x="0" y="6335684"/>
            <a:ext cx="8229600" cy="1735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14145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154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5300" dirty="0"/>
              <a:t>Requirements for the Veterinarian: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4900" dirty="0"/>
              <a:t>	</a:t>
            </a:r>
            <a:r>
              <a:rPr lang="en-US" dirty="0"/>
              <a:t/>
            </a:r>
            <a:br>
              <a:rPr lang="en-US" dirty="0"/>
            </a:br>
            <a:endParaRPr lang="en-US" baseline="88000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228600" y="1600201"/>
            <a:ext cx="8763000" cy="4525963"/>
          </a:xfrm>
          <a:noFill/>
        </p:spPr>
        <p:txBody>
          <a:bodyPr>
            <a:normAutofit/>
          </a:bodyPr>
          <a:lstStyle/>
          <a:p>
            <a:r>
              <a:rPr lang="en-US" sz="2400" dirty="0"/>
              <a:t>Licensed in the State the animals reside </a:t>
            </a:r>
          </a:p>
          <a:p>
            <a:r>
              <a:rPr lang="en-US" sz="2400" dirty="0"/>
              <a:t>Develop a VCPR (Veterinarian – Client – Patient Relationship)</a:t>
            </a:r>
          </a:p>
          <a:p>
            <a:r>
              <a:rPr lang="en-US" sz="2400" dirty="0"/>
              <a:t>Diagnosing the need and determining the VFD medication necessary</a:t>
            </a:r>
          </a:p>
          <a:p>
            <a:r>
              <a:rPr lang="en-US" sz="2400" dirty="0"/>
              <a:t>Review the current medication uses with client to verify they conform to VFD label claims</a:t>
            </a:r>
          </a:p>
          <a:p>
            <a:r>
              <a:rPr lang="en-US" sz="2400" dirty="0"/>
              <a:t>Provide a </a:t>
            </a:r>
            <a:r>
              <a:rPr lang="en-US" sz="2400" b="1" dirty="0"/>
              <a:t>copy</a:t>
            </a:r>
            <a:r>
              <a:rPr lang="en-US" sz="2400" dirty="0"/>
              <a:t> of the VFD to the Client and and/or Feed distributor</a:t>
            </a:r>
          </a:p>
          <a:p>
            <a:r>
              <a:rPr lang="en-US" sz="2400" dirty="0"/>
              <a:t>Maintain a VFD record for at least 2 years from date of issuance</a:t>
            </a:r>
          </a:p>
          <a:p>
            <a:endParaRPr lang="en-US" sz="2000" dirty="0"/>
          </a:p>
          <a:p>
            <a:pPr algn="r"/>
            <a:endParaRPr lang="en-US" sz="2800" dirty="0"/>
          </a:p>
        </p:txBody>
      </p:sp>
      <p:pic>
        <p:nvPicPr>
          <p:cNvPr id="4" name="Picture 3" descr="4 Star logo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9600" y="6096001"/>
            <a:ext cx="533473" cy="514074"/>
          </a:xfrm>
          <a:prstGeom prst="rect">
            <a:avLst/>
          </a:prstGeom>
        </p:spPr>
      </p:pic>
      <p:cxnSp>
        <p:nvCxnSpPr>
          <p:cNvPr id="7" name="Straight Connector 6"/>
          <p:cNvCxnSpPr>
            <a:endCxn id="4" idx="1"/>
          </p:cNvCxnSpPr>
          <p:nvPr/>
        </p:nvCxnSpPr>
        <p:spPr>
          <a:xfrm>
            <a:off x="0" y="6335684"/>
            <a:ext cx="8229600" cy="1735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4900" dirty="0"/>
              <a:t>	</a:t>
            </a:r>
            <a:r>
              <a:rPr lang="en-US" dirty="0"/>
              <a:t/>
            </a:r>
            <a:br>
              <a:rPr lang="en-US" dirty="0"/>
            </a:br>
            <a:endParaRPr lang="en-US" baseline="88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882" y="-1"/>
            <a:ext cx="5319117" cy="687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1807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4900" dirty="0"/>
              <a:t>	</a:t>
            </a:r>
            <a:r>
              <a:rPr lang="en-US" dirty="0"/>
              <a:t/>
            </a:r>
            <a:br>
              <a:rPr lang="en-US" dirty="0"/>
            </a:br>
            <a:endParaRPr lang="en-US" baseline="88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883" y="0"/>
            <a:ext cx="53042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941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533400"/>
            <a:ext cx="5638800" cy="700246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b="1" i="1" dirty="0"/>
              <a:t>Thank You!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04800" y="2362200"/>
            <a:ext cx="7924800" cy="3276600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Many Thanks to our Sponsors……….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062" y="718359"/>
            <a:ext cx="1824639" cy="1295400"/>
          </a:xfrm>
          <a:prstGeom prst="rect">
            <a:avLst/>
          </a:prstGeom>
        </p:spPr>
      </p:pic>
      <p:pic>
        <p:nvPicPr>
          <p:cNvPr id="8" name="Picture 7" descr="4 Star logo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9600" y="6173925"/>
            <a:ext cx="533473" cy="514074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0" y="6335683"/>
            <a:ext cx="8229600" cy="1735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577" y="3490754"/>
            <a:ext cx="1718077" cy="64427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379" y="3344054"/>
            <a:ext cx="1885950" cy="838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352800"/>
            <a:ext cx="1658908" cy="82945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760279"/>
            <a:ext cx="1031999" cy="921919"/>
          </a:xfrm>
          <a:prstGeom prst="rect">
            <a:avLst/>
          </a:prstGeom>
        </p:spPr>
      </p:pic>
      <p:pic>
        <p:nvPicPr>
          <p:cNvPr id="17" name="Picture 2" descr="Ohio Veterinary Medical Associati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174" y="4967654"/>
            <a:ext cx="3058679" cy="71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https://content.govdelivery.com/attachments/fancy_images/OHDOA/2014/06/312011/330617/meeting-notice-email-header_crop.jpg"/>
          <p:cNvPicPr>
            <a:picLocks noChangeAspect="1" noChangeArrowheads="1"/>
          </p:cNvPicPr>
          <p:nvPr/>
        </p:nvPicPr>
        <p:blipFill rotWithShape="1">
          <a:blip r:link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2" r="2121" b="18148"/>
          <a:stretch/>
        </p:blipFill>
        <p:spPr bwMode="auto">
          <a:xfrm>
            <a:off x="304800" y="4967654"/>
            <a:ext cx="2514600" cy="653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5862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154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5300" dirty="0"/>
              <a:t>Requirements for the Veterinarian: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4900" dirty="0"/>
              <a:t>	</a:t>
            </a:r>
            <a:r>
              <a:rPr lang="en-US" dirty="0"/>
              <a:t/>
            </a:r>
            <a:br>
              <a:rPr lang="en-US" dirty="0"/>
            </a:br>
            <a:endParaRPr lang="en-US" baseline="88000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u="sng" dirty="0"/>
              <a:t>Issuing a VFD:</a:t>
            </a:r>
          </a:p>
          <a:p>
            <a:r>
              <a:rPr lang="en-US" sz="2400" dirty="0"/>
              <a:t>Only by a Licensed Vet</a:t>
            </a:r>
          </a:p>
          <a:p>
            <a:r>
              <a:rPr lang="en-US" sz="2400" dirty="0"/>
              <a:t>Have a Valid Veterinarian - Client – Patient Relationship (VCPR) as defined by the State requirements</a:t>
            </a:r>
          </a:p>
          <a:p>
            <a:r>
              <a:rPr lang="en-US" sz="2400" dirty="0"/>
              <a:t>In States lacking appropriate VCPR requirements for VFD’s; then must be consistent with Federal VCPR standard, as defined in 21 CFR 530.3 (</a:t>
            </a:r>
            <a:r>
              <a:rPr lang="en-US" sz="2400" dirty="0" err="1"/>
              <a:t>i</a:t>
            </a:r>
            <a:r>
              <a:rPr lang="en-US" sz="2400" dirty="0"/>
              <a:t>).</a:t>
            </a:r>
          </a:p>
          <a:p>
            <a:r>
              <a:rPr lang="en-US" sz="2400" dirty="0"/>
              <a:t>Ohio requires to maintain a valid VCPR every 6 months</a:t>
            </a:r>
          </a:p>
          <a:p>
            <a:r>
              <a:rPr lang="en-US" sz="2400" b="1" dirty="0"/>
              <a:t>No ELDU </a:t>
            </a:r>
            <a:r>
              <a:rPr lang="en-US" sz="2400" dirty="0"/>
              <a:t>(</a:t>
            </a:r>
            <a:r>
              <a:rPr lang="en-US" sz="2400" i="1"/>
              <a:t>Extra </a:t>
            </a:r>
            <a:r>
              <a:rPr lang="en-US" sz="2400" i="1" smtClean="0"/>
              <a:t>Label </a:t>
            </a:r>
            <a:r>
              <a:rPr lang="en-US" sz="2400" i="1" dirty="0"/>
              <a:t>Drug Use</a:t>
            </a:r>
            <a:r>
              <a:rPr lang="en-US" sz="2400" dirty="0"/>
              <a:t>) is permitted for feed!</a:t>
            </a:r>
          </a:p>
          <a:p>
            <a:endParaRPr lang="en-US" sz="2400" dirty="0"/>
          </a:p>
          <a:p>
            <a:pPr algn="r"/>
            <a:endParaRPr lang="en-US" sz="2800" dirty="0"/>
          </a:p>
        </p:txBody>
      </p:sp>
      <p:pic>
        <p:nvPicPr>
          <p:cNvPr id="4" name="Picture 3" descr="4 Star logo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9600" y="6096001"/>
            <a:ext cx="533473" cy="514074"/>
          </a:xfrm>
          <a:prstGeom prst="rect">
            <a:avLst/>
          </a:prstGeom>
        </p:spPr>
      </p:pic>
      <p:cxnSp>
        <p:nvCxnSpPr>
          <p:cNvPr id="7" name="Straight Connector 6"/>
          <p:cNvCxnSpPr>
            <a:endCxn id="4" idx="1"/>
          </p:cNvCxnSpPr>
          <p:nvPr/>
        </p:nvCxnSpPr>
        <p:spPr>
          <a:xfrm>
            <a:off x="0" y="6335684"/>
            <a:ext cx="8229600" cy="1735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345181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6000" dirty="0"/>
              <a:t>What is a VCPR?</a:t>
            </a:r>
            <a:br>
              <a:rPr lang="en-US" sz="6000" dirty="0"/>
            </a:br>
            <a:r>
              <a:rPr lang="en-US" sz="4900" dirty="0"/>
              <a:t>	</a:t>
            </a:r>
            <a:r>
              <a:rPr lang="en-US" dirty="0"/>
              <a:t/>
            </a:r>
            <a:br>
              <a:rPr lang="en-US" dirty="0"/>
            </a:br>
            <a:endParaRPr lang="en-US" baseline="88000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830763"/>
          </a:xfrm>
          <a:noFill/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3400" dirty="0"/>
              <a:t>(1) </a:t>
            </a:r>
            <a:r>
              <a:rPr lang="en-US" sz="3400" b="1" dirty="0"/>
              <a:t>A veterinarian has assumed the responsibility for making medical judgments regarding the health of (an) animal</a:t>
            </a:r>
            <a:r>
              <a:rPr lang="en-US" sz="3400" dirty="0"/>
              <a:t>(s) and the need for medical treatment, and the client (the owner of the animal or animals or other caretaker) has agreed to follow the instructions of the veterinarian;</a:t>
            </a:r>
          </a:p>
          <a:p>
            <a:pPr marL="0" indent="0">
              <a:buNone/>
            </a:pPr>
            <a:endParaRPr lang="en-US" sz="3400" dirty="0"/>
          </a:p>
          <a:p>
            <a:pPr marL="0" indent="0">
              <a:buNone/>
            </a:pPr>
            <a:r>
              <a:rPr lang="en-US" dirty="0"/>
              <a:t>(2) </a:t>
            </a:r>
            <a:r>
              <a:rPr lang="en-US" b="1" dirty="0"/>
              <a:t>There is sufficient knowledge of the animal(s) by the veterinarian </a:t>
            </a:r>
            <a:r>
              <a:rPr lang="en-US" dirty="0"/>
              <a:t>to initiate at least a general or preliminary diagnosis of the medical condition of the animal(s); and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(3) </a:t>
            </a:r>
            <a:r>
              <a:rPr lang="en-US" b="1" dirty="0"/>
              <a:t>The practicing veterinarian is readily available for </a:t>
            </a:r>
            <a:r>
              <a:rPr lang="en-US" b="1" dirty="0" err="1"/>
              <a:t>followup</a:t>
            </a:r>
            <a:r>
              <a:rPr lang="en-US" b="1" dirty="0"/>
              <a:t> in case of adverse reactions or failure of the regimen of therapy. </a:t>
            </a:r>
            <a:r>
              <a:rPr lang="en-US" dirty="0"/>
              <a:t>Such a relationship can exist only when the veterinarian has recently seen and is personally acquainted with the keeping and care of the animal(s) by virtue of examination of the animal(s), and/or by medically appropriate and timely visits to the premises where the animal(s) are kept.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(4) Maintaining a valid VCPR varies state by state.</a:t>
            </a:r>
          </a:p>
          <a:p>
            <a:endParaRPr lang="en-US" sz="2000" dirty="0"/>
          </a:p>
          <a:p>
            <a:pPr algn="r"/>
            <a:endParaRPr lang="en-US" sz="2800" dirty="0"/>
          </a:p>
        </p:txBody>
      </p:sp>
      <p:pic>
        <p:nvPicPr>
          <p:cNvPr id="4" name="Picture 3" descr="4 Star logo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9600" y="6096001"/>
            <a:ext cx="533473" cy="514074"/>
          </a:xfrm>
          <a:prstGeom prst="rect">
            <a:avLst/>
          </a:prstGeom>
        </p:spPr>
      </p:pic>
      <p:cxnSp>
        <p:nvCxnSpPr>
          <p:cNvPr id="7" name="Straight Connector 6"/>
          <p:cNvCxnSpPr>
            <a:endCxn id="4" idx="1"/>
          </p:cNvCxnSpPr>
          <p:nvPr/>
        </p:nvCxnSpPr>
        <p:spPr>
          <a:xfrm>
            <a:off x="0" y="6335684"/>
            <a:ext cx="8229600" cy="1735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29653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457200"/>
            <a:ext cx="89154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5300" dirty="0"/>
              <a:t>Requirements for the Producer: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4900" dirty="0"/>
              <a:t>	</a:t>
            </a:r>
            <a:r>
              <a:rPr lang="en-US" dirty="0"/>
              <a:t/>
            </a:r>
            <a:br>
              <a:rPr lang="en-US" dirty="0"/>
            </a:br>
            <a:endParaRPr lang="en-US" baseline="88000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2057401"/>
            <a:ext cx="8229600" cy="4068763"/>
          </a:xfrm>
          <a:noFill/>
        </p:spPr>
        <p:txBody>
          <a:bodyPr>
            <a:normAutofit/>
          </a:bodyPr>
          <a:lstStyle/>
          <a:p>
            <a:r>
              <a:rPr lang="en-US" sz="2400" dirty="0"/>
              <a:t>Changes in VFD regulations begin January 1</a:t>
            </a:r>
            <a:r>
              <a:rPr lang="en-US" sz="2400" baseline="30000" dirty="0"/>
              <a:t>st</a:t>
            </a:r>
            <a:r>
              <a:rPr lang="en-US" sz="2400" dirty="0"/>
              <a:t>, 2017</a:t>
            </a:r>
          </a:p>
          <a:p>
            <a:r>
              <a:rPr lang="en-US" sz="2400" dirty="0"/>
              <a:t>Provide best estimate of “number of animals“ </a:t>
            </a:r>
          </a:p>
          <a:p>
            <a:r>
              <a:rPr lang="en-US" sz="2400" dirty="0"/>
              <a:t>Provide a copy of VFD to Feed Distributor or Mill if veterinarian does not</a:t>
            </a:r>
          </a:p>
          <a:p>
            <a:r>
              <a:rPr lang="en-US" sz="2400" dirty="0"/>
              <a:t>Maintain a copy of VFD for 2 years</a:t>
            </a:r>
          </a:p>
          <a:p>
            <a:r>
              <a:rPr lang="en-US" sz="2400" dirty="0"/>
              <a:t>Plan adequate time for allowing the origination &amp; delivering of the VFD before medicated feed is needed </a:t>
            </a:r>
          </a:p>
          <a:p>
            <a:pPr algn="r"/>
            <a:endParaRPr lang="en-US" sz="2800" dirty="0"/>
          </a:p>
        </p:txBody>
      </p:sp>
      <p:pic>
        <p:nvPicPr>
          <p:cNvPr id="4" name="Picture 3" descr="4 Star logo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9600" y="6096001"/>
            <a:ext cx="533473" cy="514074"/>
          </a:xfrm>
          <a:prstGeom prst="rect">
            <a:avLst/>
          </a:prstGeom>
        </p:spPr>
      </p:pic>
      <p:cxnSp>
        <p:nvCxnSpPr>
          <p:cNvPr id="7" name="Straight Connector 6"/>
          <p:cNvCxnSpPr>
            <a:endCxn id="4" idx="1"/>
          </p:cNvCxnSpPr>
          <p:nvPr/>
        </p:nvCxnSpPr>
        <p:spPr>
          <a:xfrm>
            <a:off x="0" y="6335684"/>
            <a:ext cx="8229600" cy="1735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16286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457200"/>
            <a:ext cx="89154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5300" dirty="0"/>
              <a:t>Requirements for the Distributor: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4900" dirty="0"/>
              <a:t>	</a:t>
            </a:r>
            <a:r>
              <a:rPr lang="en-US" dirty="0"/>
              <a:t/>
            </a:r>
            <a:br>
              <a:rPr lang="en-US" dirty="0"/>
            </a:br>
            <a:endParaRPr lang="en-US" baseline="88000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2057401"/>
            <a:ext cx="8229600" cy="4068763"/>
          </a:xfrm>
          <a:noFill/>
        </p:spPr>
        <p:txBody>
          <a:bodyPr>
            <a:normAutofit/>
          </a:bodyPr>
          <a:lstStyle/>
          <a:p>
            <a:r>
              <a:rPr lang="en-US" sz="2400" dirty="0"/>
              <a:t>Understanding of medications affected; “medically important” vs. “non-medically important”</a:t>
            </a:r>
          </a:p>
          <a:p>
            <a:r>
              <a:rPr lang="en-US" sz="2400" dirty="0"/>
              <a:t>Ensure the VFD is filled out completely &amp; correctly</a:t>
            </a:r>
          </a:p>
          <a:p>
            <a:r>
              <a:rPr lang="en-US" sz="2400" dirty="0"/>
              <a:t>Complies with medicated feed label &amp; approvals</a:t>
            </a:r>
          </a:p>
          <a:p>
            <a:r>
              <a:rPr lang="en-US" sz="2400" dirty="0"/>
              <a:t>Amount of feed to be used is calculated reasonably</a:t>
            </a:r>
          </a:p>
          <a:p>
            <a:r>
              <a:rPr lang="en-US" sz="2400" dirty="0"/>
              <a:t>Maintain a copy of VFD for 2 years.</a:t>
            </a:r>
          </a:p>
          <a:p>
            <a:pPr algn="r"/>
            <a:endParaRPr lang="en-US" sz="2800" dirty="0"/>
          </a:p>
        </p:txBody>
      </p:sp>
      <p:pic>
        <p:nvPicPr>
          <p:cNvPr id="4" name="Picture 3" descr="4 Star logo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9600" y="6096001"/>
            <a:ext cx="533473" cy="514074"/>
          </a:xfrm>
          <a:prstGeom prst="rect">
            <a:avLst/>
          </a:prstGeom>
        </p:spPr>
      </p:pic>
      <p:cxnSp>
        <p:nvCxnSpPr>
          <p:cNvPr id="7" name="Straight Connector 6"/>
          <p:cNvCxnSpPr>
            <a:endCxn id="4" idx="1"/>
          </p:cNvCxnSpPr>
          <p:nvPr/>
        </p:nvCxnSpPr>
        <p:spPr>
          <a:xfrm>
            <a:off x="0" y="6335684"/>
            <a:ext cx="8229600" cy="1735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78314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990601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dirty="0"/>
              <a:t/>
            </a:r>
            <a:br>
              <a:rPr lang="en-US" sz="2800" dirty="0"/>
            </a:br>
            <a:r>
              <a:rPr lang="en-US" sz="5400" dirty="0"/>
              <a:t>Developing a VFD</a:t>
            </a:r>
            <a:r>
              <a:rPr lang="en-US" dirty="0"/>
              <a:t/>
            </a:r>
            <a:br>
              <a:rPr lang="en-US" dirty="0"/>
            </a:br>
            <a:endParaRPr lang="en-US" baseline="88000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398890" y="1535084"/>
            <a:ext cx="8229600" cy="4800599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Written</a:t>
            </a:r>
          </a:p>
          <a:p>
            <a:pPr lvl="1"/>
            <a:r>
              <a:rPr lang="en-US" sz="2100" dirty="0"/>
              <a:t>Pharmaceutical forms</a:t>
            </a:r>
          </a:p>
          <a:p>
            <a:pPr lvl="1"/>
            <a:r>
              <a:rPr lang="en-US" sz="2100" dirty="0"/>
              <a:t>Custom</a:t>
            </a:r>
          </a:p>
          <a:p>
            <a:pPr lvl="1"/>
            <a:r>
              <a:rPr lang="en-US" sz="2100" dirty="0"/>
              <a:t>Vet must keep the original signed paper copy</a:t>
            </a:r>
          </a:p>
          <a:p>
            <a:pPr lvl="1"/>
            <a:r>
              <a:rPr lang="en-US" sz="2100" dirty="0"/>
              <a:t>Send out via email, fax or mail</a:t>
            </a:r>
          </a:p>
          <a:p>
            <a:pPr marL="0" indent="0">
              <a:buNone/>
            </a:pPr>
            <a:r>
              <a:rPr lang="en-US" sz="2800" dirty="0"/>
              <a:t>Electronic</a:t>
            </a:r>
          </a:p>
          <a:p>
            <a:pPr lvl="1"/>
            <a:r>
              <a:rPr lang="en-US" sz="2100" dirty="0" err="1"/>
              <a:t>GlobalVetLINK</a:t>
            </a:r>
            <a:endParaRPr lang="en-US" sz="2100" dirty="0"/>
          </a:p>
          <a:p>
            <a:pPr lvl="1"/>
            <a:r>
              <a:rPr lang="en-US" sz="2100" dirty="0" err="1"/>
              <a:t>RxExpress</a:t>
            </a:r>
            <a:r>
              <a:rPr lang="en-US" sz="2100" dirty="0"/>
              <a:t> </a:t>
            </a:r>
          </a:p>
          <a:p>
            <a:pPr lvl="1"/>
            <a:r>
              <a:rPr lang="en-US" sz="2100" dirty="0"/>
              <a:t>Pharmaceutical company resources</a:t>
            </a:r>
          </a:p>
          <a:p>
            <a:pPr lvl="2"/>
            <a:r>
              <a:rPr lang="en-US" sz="1700" dirty="0"/>
              <a:t>Elanco, Phibro, Zoetis</a:t>
            </a:r>
          </a:p>
          <a:p>
            <a:pPr lvl="2"/>
            <a:r>
              <a:rPr lang="en-US" sz="1700" dirty="0"/>
              <a:t>Visit the Websites</a:t>
            </a:r>
          </a:p>
          <a:p>
            <a:pPr marL="457196" lvl="1" indent="0">
              <a:buNone/>
            </a:pPr>
            <a:endParaRPr lang="en-US" sz="2100" dirty="0"/>
          </a:p>
          <a:p>
            <a:pPr algn="r"/>
            <a:endParaRPr lang="en-US" sz="2800" dirty="0"/>
          </a:p>
        </p:txBody>
      </p:sp>
      <p:pic>
        <p:nvPicPr>
          <p:cNvPr id="4" name="Picture 3" descr="4 Star logo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9600" y="6096001"/>
            <a:ext cx="533473" cy="514074"/>
          </a:xfrm>
          <a:prstGeom prst="rect">
            <a:avLst/>
          </a:prstGeom>
        </p:spPr>
      </p:pic>
      <p:cxnSp>
        <p:nvCxnSpPr>
          <p:cNvPr id="7" name="Straight Connector 6"/>
          <p:cNvCxnSpPr>
            <a:endCxn id="4" idx="1"/>
          </p:cNvCxnSpPr>
          <p:nvPr/>
        </p:nvCxnSpPr>
        <p:spPr>
          <a:xfrm>
            <a:off x="0" y="6335684"/>
            <a:ext cx="8229600" cy="1735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476" y="2478661"/>
            <a:ext cx="1428750" cy="12763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476" y="3770790"/>
            <a:ext cx="1524003" cy="3291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518696"/>
            <a:ext cx="2243029" cy="48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2212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990601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dirty="0"/>
              <a:t/>
            </a:r>
            <a:br>
              <a:rPr lang="en-US" sz="2800" dirty="0"/>
            </a:br>
            <a:r>
              <a:rPr lang="en-US" dirty="0"/>
              <a:t>Required Items on a VFD</a:t>
            </a:r>
            <a:br>
              <a:rPr lang="en-US" dirty="0"/>
            </a:br>
            <a:endParaRPr lang="en-US" baseline="88000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398890" y="1371600"/>
            <a:ext cx="8229600" cy="4964083"/>
          </a:xfrm>
          <a:noFill/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4500" dirty="0"/>
              <a:t>VFD - 21 CFR 558.6(b)(3) requires the following information to be fully and accurately included on the VFD order:</a:t>
            </a:r>
          </a:p>
          <a:p>
            <a:pPr lvl="1"/>
            <a:r>
              <a:rPr lang="en-US" sz="3000" dirty="0"/>
              <a:t>Veterinarian name, address, and telephone number;</a:t>
            </a:r>
          </a:p>
          <a:p>
            <a:pPr lvl="1"/>
            <a:r>
              <a:rPr lang="en-US" sz="3000" dirty="0"/>
              <a:t>Client’s name, business or home address, and telephone number;</a:t>
            </a:r>
          </a:p>
          <a:p>
            <a:pPr lvl="1"/>
            <a:r>
              <a:rPr lang="en-US" sz="3000" dirty="0"/>
              <a:t>Premises at which the animals specified in the VFD are located;</a:t>
            </a:r>
          </a:p>
          <a:p>
            <a:pPr lvl="1"/>
            <a:r>
              <a:rPr lang="en-US" sz="3000" dirty="0"/>
              <a:t>Date of VFD issuance; </a:t>
            </a:r>
          </a:p>
          <a:p>
            <a:pPr lvl="1"/>
            <a:r>
              <a:rPr lang="en-US" sz="3000" dirty="0"/>
              <a:t>Expiration date of the VFD;</a:t>
            </a:r>
          </a:p>
          <a:p>
            <a:pPr lvl="1"/>
            <a:r>
              <a:rPr lang="en-US" sz="3000" dirty="0"/>
              <a:t>Name of the VFD drug(s); </a:t>
            </a:r>
          </a:p>
          <a:p>
            <a:pPr lvl="1"/>
            <a:r>
              <a:rPr lang="en-US" sz="3000" dirty="0"/>
              <a:t>Species and production class of animals to be fed the VFD feed;</a:t>
            </a:r>
          </a:p>
          <a:p>
            <a:pPr lvl="1"/>
            <a:r>
              <a:rPr lang="en-US" sz="3000" dirty="0"/>
              <a:t>Approximate number of animals to be fed the VFD feed by the expiration date of the VFD;</a:t>
            </a:r>
          </a:p>
          <a:p>
            <a:pPr lvl="1"/>
            <a:r>
              <a:rPr lang="en-US" sz="3000" dirty="0"/>
              <a:t>Indication for which the VFD is issued; </a:t>
            </a:r>
          </a:p>
          <a:p>
            <a:pPr lvl="1"/>
            <a:r>
              <a:rPr lang="en-US" sz="3000" dirty="0"/>
              <a:t>Level of VFD drug in the feed and duration of use;</a:t>
            </a:r>
          </a:p>
          <a:p>
            <a:pPr lvl="1"/>
            <a:r>
              <a:rPr lang="en-US" sz="3000" dirty="0"/>
              <a:t>Withdrawal time, special instructions, and cautionary statements necessary for use of the drug in conformance with the approval; </a:t>
            </a:r>
          </a:p>
          <a:p>
            <a:pPr lvl="1"/>
            <a:r>
              <a:rPr lang="en-US" sz="3000" dirty="0"/>
              <a:t>Number of reorders (refills) authorized, if permitted by the drug approval, conditional approval, or index listing;</a:t>
            </a:r>
          </a:p>
          <a:p>
            <a:pPr lvl="1"/>
            <a:r>
              <a:rPr lang="en-US" sz="3000" dirty="0"/>
              <a:t>Statement: “Use of feed containing this veterinary feed directive (VFD) drug in a manner other than as directed on the labeling (</a:t>
            </a:r>
            <a:r>
              <a:rPr lang="en-US" sz="3000" dirty="0" err="1"/>
              <a:t>extralabel</a:t>
            </a:r>
            <a:r>
              <a:rPr lang="en-US" sz="3000" dirty="0"/>
              <a:t> use), is not permitted”; </a:t>
            </a:r>
          </a:p>
          <a:p>
            <a:pPr lvl="1"/>
            <a:r>
              <a:rPr lang="en-US" sz="3000" dirty="0"/>
              <a:t>Affirmation of intent for combination VFD drugs as described in 21 CFR 558.6(b)(6); and</a:t>
            </a:r>
          </a:p>
          <a:p>
            <a:pPr lvl="1"/>
            <a:r>
              <a:rPr lang="en-US" sz="3000" dirty="0"/>
              <a:t>Veterinarian’s electronic or written signature. </a:t>
            </a:r>
          </a:p>
          <a:p>
            <a:pPr lvl="1"/>
            <a:r>
              <a:rPr lang="en-US" sz="3000" i="1" dirty="0"/>
              <a:t>Additional non-binding recommendations the veterinarian may make at their discretion</a:t>
            </a:r>
          </a:p>
          <a:p>
            <a:pPr lvl="2"/>
            <a:r>
              <a:rPr lang="en-US" sz="3000" i="1" dirty="0"/>
              <a:t>More specific identification of the animals</a:t>
            </a:r>
          </a:p>
          <a:p>
            <a:pPr lvl="2"/>
            <a:r>
              <a:rPr lang="en-US" sz="3000" i="1" dirty="0"/>
              <a:t>More specific description of the animal location – by pen, site, barn, bulk bin, stall</a:t>
            </a:r>
          </a:p>
          <a:p>
            <a:pPr lvl="2"/>
            <a:r>
              <a:rPr lang="en-US" sz="3000" i="1" dirty="0"/>
              <a:t>Approximate age range of the animals</a:t>
            </a:r>
          </a:p>
          <a:p>
            <a:pPr lvl="2"/>
            <a:r>
              <a:rPr lang="en-US" sz="3000" i="1" dirty="0"/>
              <a:t>Approximate weight range of the animals</a:t>
            </a:r>
          </a:p>
          <a:p>
            <a:pPr lvl="2"/>
            <a:r>
              <a:rPr lang="en-US" sz="3000" i="1" dirty="0"/>
              <a:t>Other information deemed appropriate for identification of the animal(s) </a:t>
            </a:r>
          </a:p>
          <a:p>
            <a:pPr algn="r"/>
            <a:endParaRPr lang="en-US" sz="2800" dirty="0"/>
          </a:p>
        </p:txBody>
      </p:sp>
      <p:pic>
        <p:nvPicPr>
          <p:cNvPr id="4" name="Picture 3" descr="4 Star logo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9600" y="6096001"/>
            <a:ext cx="533473" cy="514074"/>
          </a:xfrm>
          <a:prstGeom prst="rect">
            <a:avLst/>
          </a:prstGeom>
        </p:spPr>
      </p:pic>
      <p:cxnSp>
        <p:nvCxnSpPr>
          <p:cNvPr id="7" name="Straight Connector 6"/>
          <p:cNvCxnSpPr>
            <a:endCxn id="4" idx="1"/>
          </p:cNvCxnSpPr>
          <p:nvPr/>
        </p:nvCxnSpPr>
        <p:spPr>
          <a:xfrm>
            <a:off x="0" y="6335684"/>
            <a:ext cx="8229600" cy="1735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75799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VL">
  <a:themeElements>
    <a:clrScheme name="FeedLINK Colors">
      <a:dk1>
        <a:sysClr val="windowText" lastClr="000000"/>
      </a:dk1>
      <a:lt1>
        <a:sysClr val="window" lastClr="FFFFFF"/>
      </a:lt1>
      <a:dk2>
        <a:srgbClr val="7F7F7F"/>
      </a:dk2>
      <a:lt2>
        <a:srgbClr val="FFFFFF"/>
      </a:lt2>
      <a:accent1>
        <a:srgbClr val="6CB640"/>
      </a:accent1>
      <a:accent2>
        <a:srgbClr val="595959"/>
      </a:accent2>
      <a:accent3>
        <a:srgbClr val="005DAA"/>
      </a:accent3>
      <a:accent4>
        <a:srgbClr val="BBDFA5"/>
      </a:accent4>
      <a:accent5>
        <a:srgbClr val="007DC3"/>
      </a:accent5>
      <a:accent6>
        <a:srgbClr val="7F7F7F"/>
      </a:accent6>
      <a:hlink>
        <a:srgbClr val="6CB640"/>
      </a:hlink>
      <a:folHlink>
        <a:srgbClr val="005DA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1323</Words>
  <Application>Microsoft Macintosh PowerPoint</Application>
  <PresentationFormat>On-screen Show (4:3)</PresentationFormat>
  <Paragraphs>185</Paragraphs>
  <Slides>32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Office Theme</vt:lpstr>
      <vt:lpstr>GVL</vt:lpstr>
      <vt:lpstr>1_Office Theme</vt:lpstr>
      <vt:lpstr>   Veterinary Feed Directive Compliance Workshop     </vt:lpstr>
      <vt:lpstr>Medically Important</vt:lpstr>
      <vt:lpstr>  Requirements for the Veterinarian:   </vt:lpstr>
      <vt:lpstr>  Requirements for the Veterinarian:   </vt:lpstr>
      <vt:lpstr>  What is a VCPR?   </vt:lpstr>
      <vt:lpstr>  Requirements for the Producer:   </vt:lpstr>
      <vt:lpstr>  Requirements for the Distributor:   </vt:lpstr>
      <vt:lpstr> Developing a VFD </vt:lpstr>
      <vt:lpstr> Required Items on a VFD </vt:lpstr>
      <vt:lpstr>  VFD Records:   </vt:lpstr>
      <vt:lpstr>     </vt:lpstr>
      <vt:lpstr>PowerPoint Presentation</vt:lpstr>
      <vt:lpstr>PowerPoint Presentation</vt:lpstr>
      <vt:lpstr>VFD Format - Electronic</vt:lpstr>
      <vt:lpstr>Electronic Benefits</vt:lpstr>
      <vt:lpstr>FeedLINK Communication</vt:lpstr>
      <vt:lpstr>FeedLINK Benefits – Veterinarian</vt:lpstr>
      <vt:lpstr>FeedLINK Benefits – Feed Distributor</vt:lpstr>
      <vt:lpstr>Creating a VFD - Pulmotil</vt:lpstr>
      <vt:lpstr>Only Label Options Available</vt:lpstr>
      <vt:lpstr>Preview VFD</vt:lpstr>
      <vt:lpstr>Sign VFD</vt:lpstr>
      <vt:lpstr>Creating a VFD – CTC + Denagard</vt:lpstr>
      <vt:lpstr>Only Label Options Available</vt:lpstr>
      <vt:lpstr>Preview VFD</vt:lpstr>
      <vt:lpstr>Sign VFD</vt:lpstr>
      <vt:lpstr>Water Medications:     Medically Important</vt:lpstr>
      <vt:lpstr>  Rx Requirements for the Veterinarian:   </vt:lpstr>
      <vt:lpstr>  Labeling Requirements for Vets:   </vt:lpstr>
      <vt:lpstr>     </vt:lpstr>
      <vt:lpstr>     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Mycoplasma Hyopneumoniae Elimination using  Pulmotil®</dc:title>
  <dc:creator>MVets</dc:creator>
  <cp:lastModifiedBy>Krysten Bennett</cp:lastModifiedBy>
  <cp:revision>44</cp:revision>
  <dcterms:created xsi:type="dcterms:W3CDTF">2011-03-13T22:32:02Z</dcterms:created>
  <dcterms:modified xsi:type="dcterms:W3CDTF">2016-11-11T14:21:13Z</dcterms:modified>
</cp:coreProperties>
</file>