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9" r:id="rId4"/>
    <p:sldId id="260" r:id="rId5"/>
    <p:sldId id="275" r:id="rId6"/>
    <p:sldId id="276" r:id="rId7"/>
    <p:sldId id="261" r:id="rId8"/>
    <p:sldId id="262" r:id="rId9"/>
    <p:sldId id="263" r:id="rId10"/>
    <p:sldId id="258" r:id="rId11"/>
    <p:sldId id="277" r:id="rId12"/>
    <p:sldId id="278" r:id="rId13"/>
    <p:sldId id="264" r:id="rId14"/>
    <p:sldId id="279" r:id="rId15"/>
    <p:sldId id="280" r:id="rId16"/>
    <p:sldId id="281" r:id="rId17"/>
    <p:sldId id="282" r:id="rId18"/>
    <p:sldId id="265" r:id="rId19"/>
    <p:sldId id="267" r:id="rId20"/>
    <p:sldId id="283" r:id="rId21"/>
    <p:sldId id="268" r:id="rId22"/>
    <p:sldId id="269" r:id="rId23"/>
    <p:sldId id="270" r:id="rId24"/>
    <p:sldId id="271" r:id="rId25"/>
    <p:sldId id="272" r:id="rId26"/>
    <p:sldId id="284" r:id="rId27"/>
    <p:sldId id="273" r:id="rId28"/>
    <p:sldId id="274" r:id="rId2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8" autoAdjust="0"/>
    <p:restoredTop sz="94660"/>
  </p:normalViewPr>
  <p:slideViewPr>
    <p:cSldViewPr snapToGrid="0">
      <p:cViewPr>
        <p:scale>
          <a:sx n="78" d="100"/>
          <a:sy n="78" d="100"/>
        </p:scale>
        <p:origin x="-90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A192D2-BC94-4A68-AC9A-A8FAD1A148F1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6DB531-6211-412F-8C81-5D2C096A8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32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2173393-563F-40EC-811E-C764019E186D}" type="datetimeFigureOut">
              <a:rPr lang="en-US"/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7CEC483-F465-4C7E-B4FC-432568F6D8F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3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97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98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43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31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05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79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2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297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6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91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68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14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68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75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1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5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EC483-F465-4C7E-B4FC-432568F6D8FA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7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D19FB2-3AAB-4D03-B13A-2960828C78E3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ED02AE-B9A4-47BD-AF8E-97E16144138B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0FD78B-DB02-4362-BCDC-98A55456977C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916976-5D93-46E4-A98A-FAD63E4D0EA8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9F4F5-F4D2-4D2A-AB60-88D37ADCB869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3BC6CE-6D1E-47E5-8859-F31AC5380EB2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4E7C4-4DA4-404D-9965-B13F2DD7D8BF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FB7AA-4A53-424F-AD41-70827B6504BA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84882-FB12-4BC8-9960-9AD8104D7FAE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F7D1BD23-6E54-4D9D-AD88-A2813C73CC25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71A834-4F3C-4AF9-9C74-05EC35A0F292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CF1133-3259-4C45-BABA-5B62D9C6F78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mhsa.gov/" TargetMode="External"/><Relationship Id="rId3" Type="http://schemas.openxmlformats.org/officeDocument/2006/relationships/hyperlink" Target="http://www.al-anon.alateen.org" TargetMode="External"/><Relationship Id="rId7" Type="http://schemas.openxmlformats.org/officeDocument/2006/relationships/hyperlink" Target="http://www.nami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uicidepreventionlifeline.org/" TargetMode="External"/><Relationship Id="rId5" Type="http://schemas.openxmlformats.org/officeDocument/2006/relationships/hyperlink" Target="http://www.na.org" TargetMode="External"/><Relationship Id="rId4" Type="http://schemas.openxmlformats.org/officeDocument/2006/relationships/hyperlink" Target="http://www.alcoholics-anonymous.org" TargetMode="External"/><Relationship Id="rId9" Type="http://schemas.openxmlformats.org/officeDocument/2006/relationships/hyperlink" Target="http://www.nmha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8425" y="222189"/>
            <a:ext cx="9871075" cy="6178611"/>
          </a:xfrm>
        </p:spPr>
        <p:txBody>
          <a:bodyPr/>
          <a:lstStyle/>
          <a:p>
            <a:pPr algn="ctr"/>
            <a:r>
              <a:rPr lang="en-US" sz="5400" dirty="0" smtClean="0"/>
              <a:t>Death, Institutions or Recovery</a:t>
            </a:r>
            <a:br>
              <a:rPr lang="en-US" sz="5400" dirty="0" smtClean="0"/>
            </a:br>
            <a:r>
              <a:rPr lang="en-US" sz="3000" dirty="0" smtClean="0"/>
              <a:t>Substance Abuse, Suicide and Mental Illness in the Veterinary Profession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J.M. Roesner, DVM, DABVP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Loving Hands Animal Clinic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13775 Highway 9 N  Alpharetta, GA 30004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770-667-9022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rbel"/>
              </a:rPr>
              <a:t>www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.lovinghands.com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>joanne.roesner@lovinghands.com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  <a:t/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  <a:latin typeface="Corbel"/>
              </a:rPr>
            </a:br>
            <a:endParaRPr lang="en-US" sz="1800" dirty="0">
              <a:solidFill>
                <a:schemeClr val="bg1">
                  <a:lumMod val="50000"/>
                </a:scheme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55486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4518" y="1868469"/>
            <a:ext cx="8825657" cy="1915647"/>
          </a:xfrm>
        </p:spPr>
        <p:txBody>
          <a:bodyPr/>
          <a:lstStyle/>
          <a:p>
            <a:pPr algn="ctr"/>
            <a:r>
              <a:rPr lang="en-US" dirty="0"/>
              <a:t>What would you do if...?</a:t>
            </a:r>
          </a:p>
        </p:txBody>
      </p:sp>
    </p:spTree>
    <p:extLst>
      <p:ext uri="{BB962C8B-B14F-4D97-AF65-F5344CB8AC3E}">
        <p14:creationId xmlns:p14="http://schemas.microsoft.com/office/powerpoint/2010/main" val="3431108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Addiction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eneral population 10% drug addiction, 30% alcoholism (Maybe higher in health care professionals)</a:t>
            </a:r>
          </a:p>
          <a:p>
            <a:endParaRPr lang="en-US" dirty="0"/>
          </a:p>
          <a:p>
            <a:r>
              <a:rPr lang="en-US" dirty="0" smtClean="0"/>
              <a:t>Mental Illness</a:t>
            </a:r>
          </a:p>
          <a:p>
            <a:pPr lvl="1"/>
            <a:r>
              <a:rPr lang="en-US" dirty="0" smtClean="0"/>
              <a:t>1/6 in general population</a:t>
            </a:r>
          </a:p>
          <a:p>
            <a:pPr lvl="1"/>
            <a:r>
              <a:rPr lang="en-US" dirty="0" smtClean="0"/>
              <a:t>What is the rate in people who go into animal health care?</a:t>
            </a:r>
          </a:p>
          <a:p>
            <a:pPr lvl="1"/>
            <a:endParaRPr lang="en-US" dirty="0"/>
          </a:p>
          <a:p>
            <a:r>
              <a:rPr lang="en-US" dirty="0" smtClean="0"/>
              <a:t>Suicide </a:t>
            </a:r>
          </a:p>
          <a:p>
            <a:pPr lvl="1"/>
            <a:r>
              <a:rPr lang="en-US" dirty="0" smtClean="0"/>
              <a:t>DVM 4x rate of general population</a:t>
            </a:r>
          </a:p>
          <a:p>
            <a:pPr lvl="1"/>
            <a:r>
              <a:rPr lang="en-US" dirty="0" smtClean="0"/>
              <a:t>DVM 2x rate of other health care professionals</a:t>
            </a:r>
          </a:p>
          <a:p>
            <a:pPr lvl="1"/>
            <a:r>
              <a:rPr lang="en-US" dirty="0" smtClean="0"/>
              <a:t>What is the rate in our staff?</a:t>
            </a:r>
          </a:p>
          <a:p>
            <a:pPr lvl="1"/>
            <a:r>
              <a:rPr lang="en-US" dirty="0" smtClean="0"/>
              <a:t>Each suicide touches at least 6 other people or more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dirty="0" smtClean="0"/>
              <a:t>You will encounter these issues in your career either in self, colleague or staff: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65701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48384"/>
            <a:ext cx="8946541" cy="49987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Suicidal Ideations, discussion of suicide 			85%</a:t>
            </a:r>
          </a:p>
          <a:p>
            <a:r>
              <a:rPr lang="en-US" dirty="0" smtClean="0"/>
              <a:t>Depression or anxiety, prolonged period			96%</a:t>
            </a:r>
          </a:p>
          <a:p>
            <a:r>
              <a:rPr lang="en-US" dirty="0" smtClean="0"/>
              <a:t>Diagnosed mental illness						88%</a:t>
            </a:r>
          </a:p>
          <a:p>
            <a:r>
              <a:rPr lang="en-US" dirty="0" smtClean="0"/>
              <a:t>Use of alcohol or drugs						92%</a:t>
            </a:r>
          </a:p>
          <a:p>
            <a:r>
              <a:rPr lang="en-US" dirty="0" smtClean="0"/>
              <a:t>Diagnosed of chemical dependency				77%</a:t>
            </a:r>
          </a:p>
          <a:p>
            <a:r>
              <a:rPr lang="en-US" dirty="0" smtClean="0"/>
              <a:t>Compulsive food behavior					58%</a:t>
            </a:r>
          </a:p>
          <a:p>
            <a:r>
              <a:rPr lang="en-US" dirty="0" smtClean="0"/>
              <a:t>Diagnosed eating disorder					39%</a:t>
            </a:r>
          </a:p>
          <a:p>
            <a:r>
              <a:rPr lang="en-US" dirty="0" smtClean="0"/>
              <a:t>Exposure to domestic violence					58%</a:t>
            </a:r>
          </a:p>
          <a:p>
            <a:r>
              <a:rPr lang="en-US" dirty="0" smtClean="0"/>
              <a:t>Exposure to violence outside the home				58%</a:t>
            </a:r>
          </a:p>
          <a:p>
            <a:r>
              <a:rPr lang="en-US" dirty="0" smtClean="0"/>
              <a:t>Exposure to incarceration (jail or prison)			58%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All questions were phrased, “you or anyone in your life…”</a:t>
            </a:r>
          </a:p>
          <a:p>
            <a:pPr marL="0" indent="0" algn="ctr">
              <a:buNone/>
            </a:pPr>
            <a:r>
              <a:rPr lang="en-US" dirty="0" smtClean="0"/>
              <a:t>N=26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My Staff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99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935" y="1323350"/>
            <a:ext cx="8946541" cy="41954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Initially overachievers "Top of the heap"</a:t>
            </a:r>
          </a:p>
          <a:p>
            <a:r>
              <a:rPr lang="en-US" dirty="0"/>
              <a:t>Erratic performance, mood swings</a:t>
            </a:r>
          </a:p>
          <a:p>
            <a:r>
              <a:rPr lang="en-US" dirty="0"/>
              <a:t>Emotional volatility or extreme lassitude</a:t>
            </a:r>
          </a:p>
          <a:p>
            <a:r>
              <a:rPr lang="en-US" dirty="0"/>
              <a:t>Martyr or victim</a:t>
            </a:r>
          </a:p>
          <a:p>
            <a:r>
              <a:rPr lang="en-US" dirty="0"/>
              <a:t>Deterioration in appearance</a:t>
            </a:r>
          </a:p>
          <a:p>
            <a:r>
              <a:rPr lang="en-US" dirty="0"/>
              <a:t>Dishonesty, elaborate excuses</a:t>
            </a:r>
          </a:p>
          <a:p>
            <a:r>
              <a:rPr lang="en-US" dirty="0"/>
              <a:t>Isolation, withdrawal</a:t>
            </a:r>
          </a:p>
          <a:p>
            <a:r>
              <a:rPr lang="en-US" dirty="0"/>
              <a:t>Financial distress</a:t>
            </a:r>
          </a:p>
          <a:p>
            <a:r>
              <a:rPr lang="en-US" dirty="0"/>
              <a:t>Fascination with drug box, pharmacy,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Clinical Signs of Addiction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28995" y="5401250"/>
            <a:ext cx="8232422" cy="830263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400" dirty="0"/>
              <a:t>The job is the last to go; Family, physical and emotional health will be impacted first. </a:t>
            </a:r>
          </a:p>
        </p:txBody>
      </p:sp>
    </p:spTree>
    <p:extLst>
      <p:ext uri="{BB962C8B-B14F-4D97-AF65-F5344CB8AC3E}">
        <p14:creationId xmlns:p14="http://schemas.microsoft.com/office/powerpoint/2010/main" val="269782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Personality change</a:t>
            </a:r>
          </a:p>
          <a:p>
            <a:r>
              <a:rPr lang="en-US" dirty="0" smtClean="0"/>
              <a:t>Inability to cope</a:t>
            </a:r>
          </a:p>
          <a:p>
            <a:r>
              <a:rPr lang="en-US" dirty="0" smtClean="0"/>
              <a:t>Strange or grandiose activity/ideas</a:t>
            </a:r>
          </a:p>
          <a:p>
            <a:r>
              <a:rPr lang="en-US" dirty="0" smtClean="0"/>
              <a:t>Excessive anxiety</a:t>
            </a:r>
          </a:p>
          <a:p>
            <a:r>
              <a:rPr lang="en-US" dirty="0" smtClean="0"/>
              <a:t>Mood swings</a:t>
            </a:r>
          </a:p>
          <a:p>
            <a:r>
              <a:rPr lang="en-US" dirty="0" smtClean="0"/>
              <a:t>Prolonged sadness, apathy</a:t>
            </a:r>
          </a:p>
          <a:p>
            <a:r>
              <a:rPr lang="en-US" dirty="0" smtClean="0"/>
              <a:t>Changes in sleeping or eating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Talking about self harm or suicide </a:t>
            </a:r>
          </a:p>
          <a:p>
            <a:r>
              <a:rPr lang="en-US" dirty="0" smtClean="0"/>
              <a:t>Risk seeking behavior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Signs of Mental Illness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79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Mental illness</a:t>
            </a:r>
          </a:p>
          <a:p>
            <a:r>
              <a:rPr lang="en-US" dirty="0" smtClean="0"/>
              <a:t>Significant loss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History of trauma or abuse (ACE questionnaire)</a:t>
            </a:r>
          </a:p>
          <a:p>
            <a:r>
              <a:rPr lang="en-US" dirty="0" smtClean="0"/>
              <a:t>Physical illness</a:t>
            </a:r>
          </a:p>
          <a:p>
            <a:r>
              <a:rPr lang="en-US" dirty="0" smtClean="0"/>
              <a:t>Impulsivity</a:t>
            </a:r>
          </a:p>
          <a:p>
            <a:r>
              <a:rPr lang="en-US" dirty="0" smtClean="0"/>
              <a:t>Feeling hopeless</a:t>
            </a:r>
          </a:p>
          <a:p>
            <a:r>
              <a:rPr lang="en-US" dirty="0" smtClean="0"/>
              <a:t>Family history, exposure to suicide</a:t>
            </a:r>
          </a:p>
          <a:p>
            <a:r>
              <a:rPr lang="en-US" dirty="0" smtClean="0"/>
              <a:t>Access to means</a:t>
            </a:r>
          </a:p>
          <a:p>
            <a:r>
              <a:rPr lang="en-US" dirty="0" smtClean="0"/>
              <a:t>Lack of health care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General Risk Factors for Suicide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14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928" y="1182624"/>
            <a:ext cx="8946541" cy="51206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 	Ideation</a:t>
            </a:r>
          </a:p>
          <a:p>
            <a:r>
              <a:rPr lang="en-US" dirty="0" smtClean="0"/>
              <a:t>S	Substance Abuse</a:t>
            </a:r>
          </a:p>
          <a:p>
            <a:endParaRPr lang="en-US" dirty="0"/>
          </a:p>
          <a:p>
            <a:r>
              <a:rPr lang="en-US" dirty="0" smtClean="0"/>
              <a:t>P	Purposelessness</a:t>
            </a:r>
          </a:p>
          <a:p>
            <a:r>
              <a:rPr lang="en-US" dirty="0" smtClean="0"/>
              <a:t>A	Anxiety</a:t>
            </a:r>
          </a:p>
          <a:p>
            <a:r>
              <a:rPr lang="en-US" dirty="0" smtClean="0"/>
              <a:t>T	Trapped</a:t>
            </a:r>
          </a:p>
          <a:p>
            <a:r>
              <a:rPr lang="en-US" dirty="0" smtClean="0"/>
              <a:t>H	Hopeless</a:t>
            </a:r>
          </a:p>
          <a:p>
            <a:endParaRPr lang="en-US" dirty="0"/>
          </a:p>
          <a:p>
            <a:r>
              <a:rPr lang="en-US" dirty="0" smtClean="0"/>
              <a:t>W	Withdrawal</a:t>
            </a:r>
          </a:p>
          <a:p>
            <a:r>
              <a:rPr lang="en-US" dirty="0" smtClean="0"/>
              <a:t>A	Anger</a:t>
            </a:r>
          </a:p>
          <a:p>
            <a:r>
              <a:rPr lang="en-US" dirty="0" smtClean="0"/>
              <a:t>R	Recklessness</a:t>
            </a:r>
          </a:p>
          <a:p>
            <a:r>
              <a:rPr lang="en-US" dirty="0" smtClean="0"/>
              <a:t>M	Mood change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Suicide Warning Signs: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70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Culture of self reliance</a:t>
            </a:r>
          </a:p>
          <a:p>
            <a:r>
              <a:rPr lang="en-US" dirty="0" smtClean="0"/>
              <a:t>Personality profile of those entering profession</a:t>
            </a:r>
          </a:p>
          <a:p>
            <a:r>
              <a:rPr lang="en-US" dirty="0" smtClean="0"/>
              <a:t>Stigma for seeking help</a:t>
            </a:r>
          </a:p>
          <a:p>
            <a:r>
              <a:rPr lang="en-US" dirty="0" smtClean="0"/>
              <a:t>Lack of awareness</a:t>
            </a:r>
          </a:p>
          <a:p>
            <a:r>
              <a:rPr lang="en-US" dirty="0" smtClean="0"/>
              <a:t>Lack of information on how to help</a:t>
            </a:r>
          </a:p>
          <a:p>
            <a:r>
              <a:rPr lang="en-US" dirty="0" smtClean="0"/>
              <a:t>Managerial burdens (little training, hard to find help)</a:t>
            </a:r>
          </a:p>
          <a:p>
            <a:r>
              <a:rPr lang="en-US" dirty="0" smtClean="0"/>
              <a:t>Long hours, heavy work load</a:t>
            </a:r>
          </a:p>
          <a:p>
            <a:r>
              <a:rPr lang="en-US" dirty="0" smtClean="0"/>
              <a:t>Financial Stress</a:t>
            </a:r>
          </a:p>
          <a:p>
            <a:r>
              <a:rPr lang="en-US" dirty="0" smtClean="0"/>
              <a:t>Poor work – life balance</a:t>
            </a:r>
          </a:p>
          <a:p>
            <a:r>
              <a:rPr lang="en-US" dirty="0" smtClean="0"/>
              <a:t>Difficult client relationships</a:t>
            </a:r>
          </a:p>
          <a:p>
            <a:r>
              <a:rPr lang="en-US" dirty="0" smtClean="0"/>
              <a:t>Availability and knowledge of means of ending life</a:t>
            </a:r>
          </a:p>
          <a:p>
            <a:r>
              <a:rPr lang="en-US" dirty="0" smtClean="0"/>
              <a:t>Burn out rate</a:t>
            </a:r>
          </a:p>
          <a:p>
            <a:r>
              <a:rPr lang="en-US" dirty="0" smtClean="0"/>
              <a:t>Inadequate professional support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Special Risk Factors for DVM’s and Suicide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08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705" y="2524909"/>
            <a:ext cx="8451512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Addicts, people contemplating suicide, and sometimes those with mental illness </a:t>
            </a:r>
            <a:r>
              <a:rPr lang="en-US" sz="2400" dirty="0"/>
              <a:t>are typically incapable of recognizing the reality of their situation. Action by a concerned party is often required to save a life.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200" b="1" dirty="0" smtClean="0"/>
              <a:t>Please consider helping.</a:t>
            </a:r>
            <a:endParaRPr lang="en-US" sz="2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Intervention</a:t>
            </a:r>
          </a:p>
        </p:txBody>
      </p:sp>
    </p:spTree>
    <p:extLst>
      <p:ext uri="{BB962C8B-B14F-4D97-AF65-F5344CB8AC3E}">
        <p14:creationId xmlns:p14="http://schemas.microsoft.com/office/powerpoint/2010/main" val="155535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Planned</a:t>
            </a:r>
          </a:p>
          <a:p>
            <a:r>
              <a:rPr lang="en-US" dirty="0"/>
              <a:t>Focuses on facts and events</a:t>
            </a:r>
          </a:p>
          <a:p>
            <a:r>
              <a:rPr lang="en-US" dirty="0"/>
              <a:t>Loving and non-judgemental but clear and firm</a:t>
            </a:r>
          </a:p>
          <a:p>
            <a:r>
              <a:rPr lang="en-US" dirty="0"/>
              <a:t>Caring confrontation detailing losses and consequences of substance abuse</a:t>
            </a:r>
          </a:p>
          <a:p>
            <a:r>
              <a:rPr lang="en-US" dirty="0"/>
              <a:t>Ends with choice of consequences verses help </a:t>
            </a:r>
            <a:r>
              <a:rPr lang="en-US" sz="1800" dirty="0"/>
              <a:t>(AA, NA meeting, treatment)</a:t>
            </a:r>
          </a:p>
          <a:p>
            <a:r>
              <a:rPr lang="en-US" dirty="0"/>
              <a:t>Must involve appropriate professional </a:t>
            </a:r>
          </a:p>
          <a:p>
            <a:r>
              <a:rPr lang="en-US" dirty="0"/>
              <a:t>Help to guard against risk of self-destructive behavior on the part of the addict. 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Substance Abuse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2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03313" y="2052638"/>
            <a:ext cx="3723739" cy="41957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Now</a:t>
            </a:r>
          </a:p>
          <a:p>
            <a:r>
              <a:rPr lang="en-US" dirty="0"/>
              <a:t>Owner of Loving Hands Animal Clinic</a:t>
            </a:r>
          </a:p>
          <a:p>
            <a:r>
              <a:rPr lang="en-US" dirty="0"/>
              <a:t>Board Certified</a:t>
            </a:r>
          </a:p>
          <a:p>
            <a:r>
              <a:rPr lang="en-US" dirty="0"/>
              <a:t>Active in GVMA</a:t>
            </a:r>
          </a:p>
          <a:p>
            <a:r>
              <a:rPr lang="en-US" dirty="0"/>
              <a:t>Active in Education</a:t>
            </a:r>
          </a:p>
          <a:p>
            <a:r>
              <a:rPr lang="en-US" dirty="0" smtClean="0"/>
              <a:t>Married in 1995 </a:t>
            </a:r>
            <a:r>
              <a:rPr lang="en-US" dirty="0"/>
              <a:t>to the world's greatest </a:t>
            </a:r>
            <a:r>
              <a:rPr lang="en-US" dirty="0" smtClean="0"/>
              <a:t>man</a:t>
            </a:r>
          </a:p>
          <a:p>
            <a:r>
              <a:rPr lang="en-US" dirty="0" smtClean="0"/>
              <a:t>Productive, Happy, Well Managed Mental Illness</a:t>
            </a:r>
          </a:p>
          <a:p>
            <a:r>
              <a:rPr lang="en-US" dirty="0" smtClean="0"/>
              <a:t>Relapse Prevention Plan</a:t>
            </a:r>
          </a:p>
          <a:p>
            <a:r>
              <a:rPr lang="en-US" dirty="0" smtClean="0"/>
              <a:t>Suicide Prevention Plan</a:t>
            </a:r>
          </a:p>
          <a:p>
            <a:r>
              <a:rPr lang="en-US" dirty="0" smtClean="0"/>
              <a:t>Long Term Recovery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 (Me)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540374" y="2136775"/>
            <a:ext cx="4749673" cy="41957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u="sng" dirty="0"/>
              <a:t>Then</a:t>
            </a:r>
          </a:p>
          <a:p>
            <a:r>
              <a:rPr lang="en-US" dirty="0" smtClean="0"/>
              <a:t>Undiagnosed Mental Illness</a:t>
            </a:r>
            <a:endParaRPr lang="en-US" dirty="0"/>
          </a:p>
          <a:p>
            <a:r>
              <a:rPr lang="en-US" dirty="0"/>
              <a:t>Suicide Imminent</a:t>
            </a:r>
          </a:p>
          <a:p>
            <a:r>
              <a:rPr lang="en-US" dirty="0"/>
              <a:t>Incapable of </a:t>
            </a:r>
            <a:r>
              <a:rPr lang="en-US" dirty="0" smtClean="0"/>
              <a:t>Honesty, Delusional </a:t>
            </a:r>
            <a:endParaRPr lang="en-US" dirty="0"/>
          </a:p>
          <a:p>
            <a:r>
              <a:rPr lang="en-US" dirty="0"/>
              <a:t>Incapable of Job Performance</a:t>
            </a:r>
          </a:p>
          <a:p>
            <a:r>
              <a:rPr lang="en-US" dirty="0"/>
              <a:t>Absolutely Isolated</a:t>
            </a:r>
          </a:p>
          <a:p>
            <a:r>
              <a:rPr lang="en-US" dirty="0" smtClean="0"/>
              <a:t>Active Eating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520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Caring, concerned</a:t>
            </a:r>
          </a:p>
          <a:p>
            <a:r>
              <a:rPr lang="en-US" dirty="0" smtClean="0"/>
              <a:t>Let the person talk, don’t censor, judge or discount, do not immediately suggest solutions</a:t>
            </a:r>
          </a:p>
          <a:p>
            <a:r>
              <a:rPr lang="en-US" dirty="0" smtClean="0"/>
              <a:t>Ask direct questions	</a:t>
            </a:r>
          </a:p>
          <a:p>
            <a:pPr lvl="1"/>
            <a:r>
              <a:rPr lang="en-US" dirty="0" smtClean="0"/>
              <a:t>Are you thinking about killing yourself?</a:t>
            </a:r>
          </a:p>
          <a:p>
            <a:pPr lvl="1"/>
            <a:r>
              <a:rPr lang="en-US" dirty="0" smtClean="0"/>
              <a:t>How would you do it? Plans?</a:t>
            </a:r>
          </a:p>
          <a:p>
            <a:r>
              <a:rPr lang="en-US" dirty="0" smtClean="0"/>
              <a:t>If suicidal ideations call hotline or if imminent call 911</a:t>
            </a:r>
          </a:p>
          <a:p>
            <a:r>
              <a:rPr lang="en-US" dirty="0" smtClean="0"/>
              <a:t>Help person find mental health resources or bring them with you</a:t>
            </a:r>
          </a:p>
          <a:p>
            <a:r>
              <a:rPr lang="en-US" dirty="0" smtClean="0"/>
              <a:t>Stay with the person while they make the call</a:t>
            </a:r>
          </a:p>
          <a:p>
            <a:r>
              <a:rPr lang="en-US" dirty="0" smtClean="0"/>
              <a:t>Involve a mental health professional </a:t>
            </a:r>
          </a:p>
          <a:p>
            <a:pPr lvl="1"/>
            <a:r>
              <a:rPr lang="en-US" dirty="0" smtClean="0"/>
              <a:t>We are vets not therapists</a:t>
            </a:r>
          </a:p>
          <a:p>
            <a:r>
              <a:rPr lang="en-US" dirty="0" smtClean="0"/>
              <a:t>Make plans for tomorrow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Intervention for Suicidal Ideations or Mental Illness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76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83323"/>
            <a:ext cx="8946541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Lives</a:t>
            </a:r>
          </a:p>
          <a:p>
            <a:endParaRPr lang="en-US" dirty="0"/>
          </a:p>
          <a:p>
            <a:r>
              <a:rPr lang="en-US" sz="2400" dirty="0"/>
              <a:t>Families</a:t>
            </a:r>
          </a:p>
          <a:p>
            <a:endParaRPr lang="en-US" dirty="0"/>
          </a:p>
          <a:p>
            <a:r>
              <a:rPr lang="en-US" sz="2400" dirty="0"/>
              <a:t>Careers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852477"/>
            <a:ext cx="9404723" cy="1400530"/>
          </a:xfrm>
        </p:spPr>
        <p:txBody>
          <a:bodyPr/>
          <a:lstStyle/>
          <a:p>
            <a:r>
              <a:rPr lang="en-US" dirty="0"/>
              <a:t>Intervention Saves: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6547" y="5343526"/>
            <a:ext cx="8063814" cy="52322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800" dirty="0"/>
              <a:t>Please do not do </a:t>
            </a:r>
            <a:r>
              <a:rPr lang="en-US" sz="2800" b="1" u="sng" dirty="0"/>
              <a:t>Nothing</a:t>
            </a:r>
            <a:r>
              <a:rPr lang="en-US" sz="2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09860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408" y="1920241"/>
            <a:ext cx="109728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You didn’t cause it</a:t>
            </a:r>
          </a:p>
          <a:p>
            <a:endParaRPr lang="en-US" dirty="0"/>
          </a:p>
          <a:p>
            <a:r>
              <a:rPr lang="en-US" dirty="0"/>
              <a:t>You can't cure it</a:t>
            </a:r>
          </a:p>
          <a:p>
            <a:endParaRPr lang="en-US" dirty="0"/>
          </a:p>
          <a:p>
            <a:r>
              <a:rPr lang="en-US" dirty="0"/>
              <a:t>You can't control it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657042"/>
            <a:ext cx="9404723" cy="1400530"/>
          </a:xfrm>
        </p:spPr>
        <p:txBody>
          <a:bodyPr/>
          <a:lstStyle/>
          <a:p>
            <a:r>
              <a:rPr lang="en-US" dirty="0"/>
              <a:t>Support for loved ones</a:t>
            </a:r>
          </a:p>
        </p:txBody>
      </p:sp>
    </p:spTree>
    <p:extLst>
      <p:ext uri="{BB962C8B-B14F-4D97-AF65-F5344CB8AC3E}">
        <p14:creationId xmlns:p14="http://schemas.microsoft.com/office/powerpoint/2010/main" val="4170847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10513"/>
            <a:ext cx="10972800" cy="452596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Anguish, guilt, rage, anger and the like are common feelings directed toward the </a:t>
            </a:r>
            <a:r>
              <a:rPr lang="en-US" dirty="0" smtClean="0"/>
              <a:t>addict or to someone who commits suicide.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disease of spouseaholism or codependency is a common finding in family members.</a:t>
            </a:r>
          </a:p>
          <a:p>
            <a:endParaRPr lang="en-US" dirty="0"/>
          </a:p>
          <a:p>
            <a:r>
              <a:rPr lang="en-US" dirty="0"/>
              <a:t>Family and friends may recover even if </a:t>
            </a:r>
            <a:r>
              <a:rPr lang="en-US" dirty="0" smtClean="0"/>
              <a:t>the </a:t>
            </a:r>
            <a:r>
              <a:rPr lang="en-US" dirty="0"/>
              <a:t>addict does not. </a:t>
            </a:r>
          </a:p>
          <a:p>
            <a:endParaRPr lang="en-US" dirty="0"/>
          </a:p>
          <a:p>
            <a:r>
              <a:rPr lang="en-US" dirty="0" err="1" smtClean="0"/>
              <a:t>Alanon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Nami.org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SAVE at utk.edu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633412"/>
            <a:ext cx="9404723" cy="1400530"/>
          </a:xfrm>
        </p:spPr>
        <p:txBody>
          <a:bodyPr/>
          <a:lstStyle/>
          <a:p>
            <a:r>
              <a:rPr lang="en-US" dirty="0"/>
              <a:t>Support for loved ones</a:t>
            </a:r>
          </a:p>
        </p:txBody>
      </p:sp>
    </p:spTree>
    <p:extLst>
      <p:ext uri="{BB962C8B-B14F-4D97-AF65-F5344CB8AC3E}">
        <p14:creationId xmlns:p14="http://schemas.microsoft.com/office/powerpoint/2010/main" val="1328222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Is not a salvage operation</a:t>
            </a:r>
          </a:p>
          <a:p>
            <a:endParaRPr lang="en-US" dirty="0"/>
          </a:p>
          <a:p>
            <a:r>
              <a:rPr lang="en-US" dirty="0"/>
              <a:t>Is not about bad people getting good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Is the beginning of a life worth living</a:t>
            </a:r>
          </a:p>
          <a:p>
            <a:endParaRPr lang="en-US" dirty="0"/>
          </a:p>
          <a:p>
            <a:r>
              <a:rPr lang="en-US" dirty="0"/>
              <a:t>Is about ill people getting well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Recovery of Any Kind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96884" y="4664588"/>
            <a:ext cx="6899774" cy="120015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400" dirty="0"/>
              <a:t>Results in the return to function of people </a:t>
            </a:r>
            <a:r>
              <a:rPr lang="en-US" sz="2400" smtClean="0"/>
              <a:t>who have </a:t>
            </a:r>
            <a:r>
              <a:rPr lang="en-US" sz="2400" dirty="0"/>
              <a:t>something to give back to society and our profession</a:t>
            </a:r>
          </a:p>
        </p:txBody>
      </p:sp>
    </p:spTree>
    <p:extLst>
      <p:ext uri="{BB962C8B-B14F-4D97-AF65-F5344CB8AC3E}">
        <p14:creationId xmlns:p14="http://schemas.microsoft.com/office/powerpoint/2010/main" val="3483913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 desire to get well</a:t>
            </a:r>
          </a:p>
          <a:p>
            <a:r>
              <a:rPr lang="en-US" dirty="0"/>
              <a:t>A desire to accept assistance</a:t>
            </a:r>
          </a:p>
          <a:p>
            <a:r>
              <a:rPr lang="en-US" dirty="0"/>
              <a:t>Active participation in 12 step meetings</a:t>
            </a:r>
          </a:p>
          <a:p>
            <a:r>
              <a:rPr lang="en-US" dirty="0"/>
              <a:t>Putting something in place of substance </a:t>
            </a:r>
            <a:r>
              <a:rPr lang="en-US" dirty="0" smtClean="0"/>
              <a:t>(i.e</a:t>
            </a:r>
            <a:r>
              <a:rPr lang="en-US" dirty="0"/>
              <a:t>. new coping techniques, stress management, recreation, community, spirituality)</a:t>
            </a:r>
          </a:p>
          <a:p>
            <a:r>
              <a:rPr lang="en-US" dirty="0"/>
              <a:t>Accountability</a:t>
            </a:r>
          </a:p>
          <a:p>
            <a:pPr lvl="1"/>
            <a:r>
              <a:rPr lang="en-US" sz="2000" dirty="0"/>
              <a:t>Wellness committee</a:t>
            </a:r>
          </a:p>
          <a:p>
            <a:pPr lvl="1"/>
            <a:r>
              <a:rPr lang="en-US" sz="2000" dirty="0"/>
              <a:t>Random testing</a:t>
            </a:r>
          </a:p>
          <a:p>
            <a:pPr lvl="1"/>
            <a:r>
              <a:rPr lang="en-US" sz="2000" dirty="0"/>
              <a:t>Peer support and groups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Substance Abuse Recovery </a:t>
            </a:r>
            <a:r>
              <a:rPr lang="en-US" dirty="0"/>
              <a:t>Involves:</a:t>
            </a:r>
          </a:p>
        </p:txBody>
      </p:sp>
    </p:spTree>
    <p:extLst>
      <p:ext uri="{BB962C8B-B14F-4D97-AF65-F5344CB8AC3E}">
        <p14:creationId xmlns:p14="http://schemas.microsoft.com/office/powerpoint/2010/main" val="3887882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Mental health professional</a:t>
            </a:r>
          </a:p>
          <a:p>
            <a:r>
              <a:rPr lang="en-US" dirty="0" smtClean="0"/>
              <a:t>Support network</a:t>
            </a:r>
          </a:p>
          <a:p>
            <a:r>
              <a:rPr lang="en-US" dirty="0" smtClean="0"/>
              <a:t>Coping skills training</a:t>
            </a:r>
          </a:p>
          <a:p>
            <a:r>
              <a:rPr lang="en-US" dirty="0" smtClean="0"/>
              <a:t>Reprogramming negative self talk, affirmations, guided imagery</a:t>
            </a:r>
          </a:p>
          <a:p>
            <a:r>
              <a:rPr lang="en-US" dirty="0" smtClean="0"/>
              <a:t>Spirituality for some people</a:t>
            </a:r>
          </a:p>
          <a:p>
            <a:r>
              <a:rPr lang="en-US" dirty="0" smtClean="0"/>
              <a:t>Service animals, emotional support animals</a:t>
            </a:r>
          </a:p>
          <a:p>
            <a:r>
              <a:rPr lang="en-US" dirty="0" smtClean="0"/>
              <a:t>Medication for some people</a:t>
            </a:r>
          </a:p>
          <a:p>
            <a:r>
              <a:rPr lang="en-US" dirty="0" smtClean="0"/>
              <a:t>Healthy life style (food, exercise, sleep, recreation)</a:t>
            </a:r>
          </a:p>
          <a:p>
            <a:r>
              <a:rPr lang="en-US" dirty="0" smtClean="0"/>
              <a:t>Focus, dedication, sometimes outside monitoring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Mental Health Management/Recovery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006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Disseminate information, educate, facilitate interventions or make referrals</a:t>
            </a:r>
          </a:p>
          <a:p>
            <a:endParaRPr lang="en-US" dirty="0"/>
          </a:p>
          <a:p>
            <a:r>
              <a:rPr lang="en-US" sz="2400" dirty="0"/>
              <a:t>Advocate and </a:t>
            </a:r>
            <a:r>
              <a:rPr lang="en-US" sz="2400" dirty="0" smtClean="0"/>
              <a:t>mentor, </a:t>
            </a:r>
            <a:r>
              <a:rPr lang="en-US" sz="2400" dirty="0"/>
              <a:t>liaison for employer monitoring contracts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Wellness Committees</a:t>
            </a:r>
          </a:p>
        </p:txBody>
      </p:sp>
    </p:spTree>
    <p:extLst>
      <p:ext uri="{BB962C8B-B14F-4D97-AF65-F5344CB8AC3E}">
        <p14:creationId xmlns:p14="http://schemas.microsoft.com/office/powerpoint/2010/main" val="2419238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8199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States Wellness </a:t>
            </a:r>
            <a:r>
              <a:rPr lang="en-US" dirty="0"/>
              <a:t>Committees</a:t>
            </a:r>
          </a:p>
          <a:p>
            <a:pPr marL="0" indent="0" algn="ctr">
              <a:buNone/>
            </a:pPr>
            <a:r>
              <a:rPr lang="en-US" dirty="0"/>
              <a:t>AVMA 800-321-1473 ext. </a:t>
            </a:r>
            <a:r>
              <a:rPr lang="en-US" dirty="0" smtClean="0"/>
              <a:t>625</a:t>
            </a:r>
          </a:p>
          <a:p>
            <a:pPr marL="0" indent="0" algn="ctr">
              <a:buNone/>
            </a:pPr>
            <a:r>
              <a:rPr lang="en-US" dirty="0" smtClean="0"/>
              <a:t>avma.org &gt; Wellness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www.al-anon.alateen.org</a:t>
            </a: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4"/>
              </a:rPr>
              <a:t>www.alcoholics-anonymous.org</a:t>
            </a: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5"/>
              </a:rPr>
              <a:t>www.na.org</a:t>
            </a:r>
            <a:r>
              <a:rPr lang="en-US" dirty="0"/>
              <a:t> (Narcotics Anonymous)</a:t>
            </a:r>
          </a:p>
          <a:p>
            <a:pPr marL="0" indent="0" algn="ctr">
              <a:buNone/>
            </a:pPr>
            <a:r>
              <a:rPr lang="en-US" dirty="0"/>
              <a:t>Listings in phone directory</a:t>
            </a:r>
          </a:p>
          <a:p>
            <a:pPr marL="0" indent="0" algn="ctr">
              <a:buNone/>
            </a:pPr>
            <a:r>
              <a:rPr lang="en-US" dirty="0" smtClean="0"/>
              <a:t>Suicide Prevention Lifeline 800-273-TALK</a:t>
            </a:r>
          </a:p>
          <a:p>
            <a:pPr marL="0" indent="0" algn="ctr">
              <a:buNone/>
            </a:pPr>
            <a:r>
              <a:rPr lang="en-US" dirty="0" smtClean="0">
                <a:hlinkClick r:id="rId6"/>
              </a:rPr>
              <a:t>www.suicidepreventionlifeline.org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7"/>
              </a:rPr>
              <a:t>www.nami.org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8"/>
              </a:rPr>
              <a:t>www.samhsa.gov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9"/>
              </a:rPr>
              <a:t>www.nmha.org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smtClean="0"/>
              <a:t>utk.edu &gt; SAVE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30843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Educate you about the disease of </a:t>
            </a:r>
            <a:r>
              <a:rPr lang="en-US" dirty="0" smtClean="0"/>
              <a:t>Addiction and Mental Illness </a:t>
            </a:r>
            <a:endParaRPr lang="en-US" dirty="0"/>
          </a:p>
          <a:p>
            <a:r>
              <a:rPr lang="en-US" dirty="0"/>
              <a:t>Dispel prejudice and </a:t>
            </a:r>
            <a:r>
              <a:rPr lang="en-US" dirty="0" smtClean="0"/>
              <a:t>misinformation, remove stigmas</a:t>
            </a:r>
            <a:endParaRPr lang="en-US" dirty="0"/>
          </a:p>
          <a:p>
            <a:r>
              <a:rPr lang="en-US" dirty="0"/>
              <a:t>Provide resources</a:t>
            </a:r>
          </a:p>
          <a:p>
            <a:r>
              <a:rPr lang="en-US" dirty="0"/>
              <a:t>Provide prevention strategies which contribute to overall wellness in the profession</a:t>
            </a:r>
          </a:p>
          <a:p>
            <a:r>
              <a:rPr lang="en-US" dirty="0"/>
              <a:t>Convince you that you are likely to encounter </a:t>
            </a:r>
            <a:r>
              <a:rPr lang="en-US" dirty="0" smtClean="0"/>
              <a:t>these issues in </a:t>
            </a:r>
            <a:r>
              <a:rPr lang="en-US" dirty="0"/>
              <a:t>your </a:t>
            </a:r>
            <a:r>
              <a:rPr lang="en-US" dirty="0" smtClean="0"/>
              <a:t>practice lifetime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My Goals: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88029" y="5585411"/>
            <a:ext cx="5785402" cy="46166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400" dirty="0"/>
              <a:t>My goal is </a:t>
            </a:r>
            <a:r>
              <a:rPr lang="en-US" sz="2400" u="sng" dirty="0"/>
              <a:t>NOT</a:t>
            </a:r>
            <a:r>
              <a:rPr lang="en-US" sz="2400" dirty="0"/>
              <a:t> to tell you not to drink.</a:t>
            </a:r>
          </a:p>
        </p:txBody>
      </p:sp>
    </p:spTree>
    <p:extLst>
      <p:ext uri="{BB962C8B-B14F-4D97-AF65-F5344CB8AC3E}">
        <p14:creationId xmlns:p14="http://schemas.microsoft.com/office/powerpoint/2010/main" val="143088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84" y="2228753"/>
            <a:ext cx="8947150" cy="44622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Biological Basis (Amygdala, </a:t>
            </a:r>
            <a:r>
              <a:rPr lang="en-US" dirty="0" smtClean="0"/>
              <a:t>dopamine, </a:t>
            </a:r>
            <a:r>
              <a:rPr lang="en-US" dirty="0" err="1" smtClean="0"/>
              <a:t>seratonin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Environmental, social components.</a:t>
            </a:r>
          </a:p>
          <a:p>
            <a:r>
              <a:rPr lang="en-US" dirty="0"/>
              <a:t>Recognized by the AMA (1955 Alcoholism) &amp; DSM4 (including diagnostic criteria, prognostic information.</a:t>
            </a:r>
          </a:p>
          <a:p>
            <a:r>
              <a:rPr lang="en-US" dirty="0"/>
              <a:t>Is NOT a moral issue</a:t>
            </a:r>
          </a:p>
          <a:p>
            <a:r>
              <a:rPr lang="en-US" dirty="0"/>
              <a:t>Denial is a component</a:t>
            </a:r>
          </a:p>
          <a:p>
            <a:r>
              <a:rPr lang="en-US" dirty="0"/>
              <a:t>Tolerance develops</a:t>
            </a:r>
          </a:p>
          <a:p>
            <a:r>
              <a:rPr lang="en-US" dirty="0"/>
              <a:t>Relapse is a potential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Addiction</a:t>
            </a:r>
            <a:endParaRPr lang="en-US" dirty="0">
              <a:solidFill>
                <a:srgbClr val="EBEBEB"/>
              </a:solidFill>
              <a:latin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6199" y="1520867"/>
            <a:ext cx="6099720" cy="70788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000" dirty="0"/>
              <a:t>A continued use of a substance or behavior in the face of </a:t>
            </a:r>
            <a:r>
              <a:rPr lang="en-US" sz="2000" dirty="0" smtClean="0"/>
              <a:t>consequences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25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6% (1/17) people have serious mental illness in the US</a:t>
            </a:r>
          </a:p>
          <a:p>
            <a:r>
              <a:rPr lang="en-US" dirty="0" smtClean="0"/>
              <a:t>DSM criteria, illness is not a choice or a moral issue</a:t>
            </a:r>
          </a:p>
          <a:p>
            <a:r>
              <a:rPr lang="en-US" dirty="0" smtClean="0"/>
              <a:t>Less than 1/3 of adults and ½ of mentally ill children get mental health help</a:t>
            </a:r>
          </a:p>
          <a:p>
            <a:r>
              <a:rPr lang="en-US" dirty="0" smtClean="0"/>
              <a:t>Multiple Forms</a:t>
            </a:r>
          </a:p>
          <a:p>
            <a:r>
              <a:rPr lang="en-US" dirty="0" smtClean="0"/>
              <a:t>Need help from trained mental health care provider (therapy, medication, other)</a:t>
            </a:r>
          </a:p>
          <a:p>
            <a:r>
              <a:rPr lang="en-US" dirty="0" smtClean="0"/>
              <a:t>Must rule out physical </a:t>
            </a:r>
            <a:r>
              <a:rPr lang="en-US" dirty="0"/>
              <a:t>i</a:t>
            </a:r>
            <a:r>
              <a:rPr lang="en-US" dirty="0" smtClean="0"/>
              <a:t>llness to diagnose (e.g. hypothyroid)</a:t>
            </a:r>
          </a:p>
          <a:p>
            <a:r>
              <a:rPr lang="en-US" dirty="0" smtClean="0"/>
              <a:t>Genetic, chemical (neurotransmitter), hormonal, situational/traumatic components</a:t>
            </a:r>
          </a:p>
          <a:p>
            <a:r>
              <a:rPr lang="en-US" dirty="0" smtClean="0"/>
              <a:t>ACE study (ACEStoohigh.com)</a:t>
            </a:r>
          </a:p>
          <a:p>
            <a:r>
              <a:rPr lang="en-US" dirty="0" smtClean="0"/>
              <a:t>10% of DVM’s report current serious psychological distress. US population 7.9 %</a:t>
            </a:r>
          </a:p>
          <a:p>
            <a:r>
              <a:rPr lang="en-US" dirty="0" smtClean="0"/>
              <a:t>Depression: DVM’s 36.7% of females, 24.5% males. General population 22% in females, 15% in males.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Mental Illness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110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DVMs 4x greater than normal population </a:t>
            </a:r>
          </a:p>
          <a:p>
            <a:r>
              <a:rPr lang="en-US" dirty="0" smtClean="0"/>
              <a:t>DVMs suicidal ideation females 19%, males 14%. General population 7.1% females, 5.1%males.</a:t>
            </a:r>
          </a:p>
          <a:p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r>
              <a:rPr lang="en-US" dirty="0" smtClean="0"/>
              <a:t> leading cause of death. More suicides than homicide + war together</a:t>
            </a:r>
          </a:p>
          <a:p>
            <a:r>
              <a:rPr lang="en-US" dirty="0" smtClean="0"/>
              <a:t>25 attempts for each success in the general population</a:t>
            </a:r>
          </a:p>
          <a:p>
            <a:r>
              <a:rPr lang="en-US" dirty="0" smtClean="0"/>
              <a:t>Men guns, women overdose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SUICIDE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605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003" y="2409369"/>
            <a:ext cx="7892747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" The veterinary student profile includes characteristics such as intelligence, self-starter, highly motivated, capable, set lofty goals, tend to self criticize, disappointment in the face of achievement and lost self esteem."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Special Risks for Veterinarians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99003" y="1801400"/>
            <a:ext cx="4111940" cy="46166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2400" dirty="0"/>
              <a:t>Joe </a:t>
            </a:r>
            <a:r>
              <a:rPr lang="en-US" sz="2400" dirty="0" err="1"/>
              <a:t>Gloyd</a:t>
            </a:r>
            <a:r>
              <a:rPr lang="en-US" sz="2400" dirty="0"/>
              <a:t> in JAVMA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23130" y="4636642"/>
            <a:ext cx="8270335" cy="163121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2000" dirty="0"/>
              <a:t>These characteristics are common to </a:t>
            </a:r>
            <a:r>
              <a:rPr lang="en-US" sz="2000" dirty="0" smtClean="0"/>
              <a:t>addicts, ACOA’s and those of us prone to depression and suicide.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I would challenge you. These are characteristics of many of our staff as well.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690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dirty="0"/>
              <a:t>Highly driven, deeply caring people</a:t>
            </a:r>
          </a:p>
          <a:p>
            <a:r>
              <a:rPr lang="en-US" dirty="0"/>
              <a:t>Unique financial and ethical tensions</a:t>
            </a:r>
          </a:p>
          <a:p>
            <a:r>
              <a:rPr lang="en-US" dirty="0"/>
              <a:t>High levels of stress, low level </a:t>
            </a:r>
            <a:r>
              <a:rPr lang="en-US" dirty="0" smtClean="0"/>
              <a:t>of well trained </a:t>
            </a:r>
            <a:r>
              <a:rPr lang="en-US" dirty="0"/>
              <a:t>para-professional support</a:t>
            </a:r>
          </a:p>
          <a:p>
            <a:r>
              <a:rPr lang="en-US" dirty="0"/>
              <a:t>Little stress management or wellness training in veterinary curriculum</a:t>
            </a:r>
          </a:p>
          <a:p>
            <a:r>
              <a:rPr lang="en-US" dirty="0"/>
              <a:t>Self sufficiency is </a:t>
            </a:r>
            <a:r>
              <a:rPr lang="en-US" dirty="0" smtClean="0"/>
              <a:t>prized, self reliance is killing us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Susceptibility of DVM's Cont. </a:t>
            </a:r>
          </a:p>
        </p:txBody>
      </p:sp>
    </p:spTree>
    <p:extLst>
      <p:ext uri="{BB962C8B-B14F-4D97-AF65-F5344CB8AC3E}">
        <p14:creationId xmlns:p14="http://schemas.microsoft.com/office/powerpoint/2010/main" val="4095189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789" y="2258855"/>
            <a:ext cx="8946541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Little emphasis on community or support in the profession</a:t>
            </a:r>
          </a:p>
          <a:p>
            <a:r>
              <a:rPr lang="en-US" dirty="0"/>
              <a:t>Competition rather than colleagueship</a:t>
            </a:r>
          </a:p>
          <a:p>
            <a:r>
              <a:rPr lang="en-US" dirty="0"/>
              <a:t>Entitlement (44% of pharmacists self prescribe. How many DVM's?)</a:t>
            </a:r>
          </a:p>
          <a:p>
            <a:r>
              <a:rPr lang="en-US" dirty="0"/>
              <a:t>Easy access to drugs with lower accountability than in other professions.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Susceptibility of DVM's Cont. </a:t>
            </a:r>
          </a:p>
        </p:txBody>
      </p:sp>
    </p:spTree>
    <p:extLst>
      <p:ext uri="{BB962C8B-B14F-4D97-AF65-F5344CB8AC3E}">
        <p14:creationId xmlns:p14="http://schemas.microsoft.com/office/powerpoint/2010/main" val="362714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1297</Words>
  <Application>Microsoft Office PowerPoint</Application>
  <PresentationFormat>Custom</PresentationFormat>
  <Paragraphs>273</Paragraphs>
  <Slides>28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Death, Institutions or Recovery Substance Abuse, Suicide and Mental Illness in the Veterinary Profession  J.M. Roesner, DVM, DABVP Loving Hands Animal Clinic 13775 Highway 9 N  Alpharetta, GA 30004 770-667-9022 www.lovinghands.com joanne.roesner@lovinghands.com </vt:lpstr>
      <vt:lpstr>Introduction (Me)</vt:lpstr>
      <vt:lpstr>My Goals:</vt:lpstr>
      <vt:lpstr>Addiction</vt:lpstr>
      <vt:lpstr>Mental Illness </vt:lpstr>
      <vt:lpstr>SUICIDE</vt:lpstr>
      <vt:lpstr>Special Risks for Veterinarians</vt:lpstr>
      <vt:lpstr>Susceptibility of DVM's Cont. </vt:lpstr>
      <vt:lpstr>Susceptibility of DVM's Cont. </vt:lpstr>
      <vt:lpstr>What would you do if...?</vt:lpstr>
      <vt:lpstr>You will encounter these issues in your career either in self, colleague or staff:</vt:lpstr>
      <vt:lpstr>My Staff Survey</vt:lpstr>
      <vt:lpstr>Clinical Signs of Addiction</vt:lpstr>
      <vt:lpstr>Signs of Mental Illness </vt:lpstr>
      <vt:lpstr>General Risk Factors for Suicide </vt:lpstr>
      <vt:lpstr>Suicide Warning Signs:</vt:lpstr>
      <vt:lpstr>Special Risk Factors for DVM’s and Suicide</vt:lpstr>
      <vt:lpstr>Intervention</vt:lpstr>
      <vt:lpstr>Substance Abuse Intervention</vt:lpstr>
      <vt:lpstr>Intervention for Suicidal Ideations or Mental Illness </vt:lpstr>
      <vt:lpstr>Intervention Saves:</vt:lpstr>
      <vt:lpstr>Support for loved ones</vt:lpstr>
      <vt:lpstr>Support for loved ones</vt:lpstr>
      <vt:lpstr>Recovery of Any Kind</vt:lpstr>
      <vt:lpstr>Substance Abuse Recovery Involves:</vt:lpstr>
      <vt:lpstr>Mental Health Management/Recovery</vt:lpstr>
      <vt:lpstr>Wellness Committees</vt:lpstr>
      <vt:lpstr>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Staff</cp:lastModifiedBy>
  <cp:revision>21</cp:revision>
  <cp:lastPrinted>2016-03-28T22:06:38Z</cp:lastPrinted>
  <dcterms:created xsi:type="dcterms:W3CDTF">2015-09-22T16:41:35Z</dcterms:created>
  <dcterms:modified xsi:type="dcterms:W3CDTF">2016-10-17T15:27:24Z</dcterms:modified>
</cp:coreProperties>
</file>